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8" r:id="rId18"/>
    <p:sldId id="296" r:id="rId19"/>
    <p:sldId id="297" r:id="rId20"/>
    <p:sldId id="303" r:id="rId21"/>
    <p:sldId id="299" r:id="rId22"/>
    <p:sldId id="300" r:id="rId23"/>
    <p:sldId id="301" r:id="rId24"/>
    <p:sldId id="302" r:id="rId25"/>
    <p:sldId id="281" r:id="rId26"/>
    <p:sldId id="283" r:id="rId27"/>
    <p:sldId id="284" r:id="rId28"/>
    <p:sldId id="285" r:id="rId29"/>
    <p:sldId id="286" r:id="rId30"/>
    <p:sldId id="287" r:id="rId31"/>
    <p:sldId id="271" r:id="rId32"/>
    <p:sldId id="275" r:id="rId33"/>
    <p:sldId id="279" r:id="rId34"/>
    <p:sldId id="276" r:id="rId35"/>
    <p:sldId id="277" r:id="rId36"/>
    <p:sldId id="278" r:id="rId37"/>
    <p:sldId id="272" r:id="rId38"/>
    <p:sldId id="273" r:id="rId39"/>
    <p:sldId id="274" r:id="rId40"/>
    <p:sldId id="304" r:id="rId41"/>
    <p:sldId id="265" r:id="rId42"/>
    <p:sldId id="266" r:id="rId43"/>
    <p:sldId id="267" r:id="rId44"/>
    <p:sldId id="268" r:id="rId45"/>
    <p:sldId id="269" r:id="rId46"/>
  </p:sldIdLst>
  <p:sldSz cx="12192000" cy="6858000"/>
  <p:notesSz cx="6858000" cy="9144000"/>
  <p:defaultTextStyle>
    <a:defPPr>
      <a:defRPr lang="ar-IQ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03" autoAdjust="0"/>
  </p:normalViewPr>
  <p:slideViewPr>
    <p:cSldViewPr snapToGrid="0">
      <p:cViewPr varScale="1">
        <p:scale>
          <a:sx n="61" d="100"/>
          <a:sy n="61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42C6C828-727B-47A5-8BCC-47714411F780}" type="datetimeFigureOut">
              <a:rPr lang="ar-IQ" smtClean="0"/>
              <a:t>09/01/1443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F86C224-441C-4F34-A0F1-ED16D358050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560846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6C224-441C-4F34-A0F1-ED16D3580506}" type="slidenum">
              <a:rPr lang="ar-IQ" smtClean="0"/>
              <a:t>10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030952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6C224-441C-4F34-A0F1-ED16D3580506}" type="slidenum">
              <a:rPr lang="ar-IQ" smtClean="0"/>
              <a:t>18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252376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6C224-441C-4F34-A0F1-ED16D3580506}" type="slidenum">
              <a:rPr lang="ar-IQ" smtClean="0"/>
              <a:t>19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579077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6C224-441C-4F34-A0F1-ED16D3580506}" type="slidenum">
              <a:rPr lang="ar-IQ" smtClean="0"/>
              <a:t>32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381123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6C224-441C-4F34-A0F1-ED16D3580506}" type="slidenum">
              <a:rPr lang="ar-IQ" smtClean="0"/>
              <a:t>33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6028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2BE87-C2AB-43FA-B08D-BE3511DBB6B5}" type="datetimeFigureOut">
              <a:rPr lang="ar-IQ" smtClean="0"/>
              <a:t>09/01/1443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078A-BDFC-45B5-955D-0FDE578C1D9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267927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2BE87-C2AB-43FA-B08D-BE3511DBB6B5}" type="datetimeFigureOut">
              <a:rPr lang="ar-IQ" smtClean="0"/>
              <a:t>09/01/1443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078A-BDFC-45B5-955D-0FDE578C1D9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70149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2BE87-C2AB-43FA-B08D-BE3511DBB6B5}" type="datetimeFigureOut">
              <a:rPr lang="ar-IQ" smtClean="0"/>
              <a:t>09/01/1443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078A-BDFC-45B5-955D-0FDE578C1D9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8336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2BE87-C2AB-43FA-B08D-BE3511DBB6B5}" type="datetimeFigureOut">
              <a:rPr lang="ar-IQ" smtClean="0"/>
              <a:t>09/01/1443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078A-BDFC-45B5-955D-0FDE578C1D9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63921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2BE87-C2AB-43FA-B08D-BE3511DBB6B5}" type="datetimeFigureOut">
              <a:rPr lang="ar-IQ" smtClean="0"/>
              <a:t>09/01/1443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078A-BDFC-45B5-955D-0FDE578C1D9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4443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2BE87-C2AB-43FA-B08D-BE3511DBB6B5}" type="datetimeFigureOut">
              <a:rPr lang="ar-IQ" smtClean="0"/>
              <a:t>09/01/1443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078A-BDFC-45B5-955D-0FDE578C1D9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92907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2BE87-C2AB-43FA-B08D-BE3511DBB6B5}" type="datetimeFigureOut">
              <a:rPr lang="ar-IQ" smtClean="0"/>
              <a:t>09/01/1443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078A-BDFC-45B5-955D-0FDE578C1D9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984552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2BE87-C2AB-43FA-B08D-BE3511DBB6B5}" type="datetimeFigureOut">
              <a:rPr lang="ar-IQ" smtClean="0"/>
              <a:t>09/01/1443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078A-BDFC-45B5-955D-0FDE578C1D9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95668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2BE87-C2AB-43FA-B08D-BE3511DBB6B5}" type="datetimeFigureOut">
              <a:rPr lang="ar-IQ" smtClean="0"/>
              <a:t>09/01/1443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078A-BDFC-45B5-955D-0FDE578C1D9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28993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2BE87-C2AB-43FA-B08D-BE3511DBB6B5}" type="datetimeFigureOut">
              <a:rPr lang="ar-IQ" smtClean="0"/>
              <a:t>09/01/1443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078A-BDFC-45B5-955D-0FDE578C1D9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23275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2BE87-C2AB-43FA-B08D-BE3511DBB6B5}" type="datetimeFigureOut">
              <a:rPr lang="ar-IQ" smtClean="0"/>
              <a:t>09/01/1443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078A-BDFC-45B5-955D-0FDE578C1D9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67842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2BE87-C2AB-43FA-B08D-BE3511DBB6B5}" type="datetimeFigureOut">
              <a:rPr lang="ar-IQ" smtClean="0"/>
              <a:t>09/01/1443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C078A-BDFC-45B5-955D-0FDE578C1D97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5819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7370" y="1122363"/>
            <a:ext cx="5210629" cy="23876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WHO </a:t>
            </a:r>
            <a:r>
              <a:rPr lang="en-US" b="1" dirty="0" err="1">
                <a:solidFill>
                  <a:srgbClr val="FF0000"/>
                </a:solidFill>
              </a:rPr>
              <a:t>Labour</a:t>
            </a:r>
            <a:r>
              <a:rPr lang="en-US" b="1" dirty="0">
                <a:solidFill>
                  <a:srgbClr val="FF0000"/>
                </a:solidFill>
              </a:rPr>
              <a:t> Care Guide</a:t>
            </a:r>
            <a:endParaRPr lang="ar-IQ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4306"/>
            <a:ext cx="5355771" cy="489131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94072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013324" cy="8166538"/>
          </a:xfrm>
        </p:spPr>
      </p:pic>
    </p:spTree>
    <p:extLst>
      <p:ext uri="{BB962C8B-B14F-4D97-AF65-F5344CB8AC3E}">
        <p14:creationId xmlns:p14="http://schemas.microsoft.com/office/powerpoint/2010/main" val="202120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903" y="0"/>
            <a:ext cx="12601903" cy="6858000"/>
          </a:xfrm>
        </p:spPr>
      </p:pic>
    </p:spTree>
    <p:extLst>
      <p:ext uri="{BB962C8B-B14F-4D97-AF65-F5344CB8AC3E}">
        <p14:creationId xmlns:p14="http://schemas.microsoft.com/office/powerpoint/2010/main" val="25991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" y="0"/>
            <a:ext cx="12081641" cy="9128234"/>
          </a:xfrm>
        </p:spPr>
      </p:pic>
    </p:spTree>
    <p:extLst>
      <p:ext uri="{BB962C8B-B14F-4D97-AF65-F5344CB8AC3E}">
        <p14:creationId xmlns:p14="http://schemas.microsoft.com/office/powerpoint/2010/main" val="331304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52" y="0"/>
            <a:ext cx="12396952" cy="6858000"/>
          </a:xfrm>
        </p:spPr>
      </p:pic>
    </p:spTree>
    <p:extLst>
      <p:ext uri="{BB962C8B-B14F-4D97-AF65-F5344CB8AC3E}">
        <p14:creationId xmlns:p14="http://schemas.microsoft.com/office/powerpoint/2010/main" val="214301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89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0"/>
            <a:ext cx="12186745" cy="6858000"/>
          </a:xfrm>
        </p:spPr>
      </p:pic>
    </p:spTree>
    <p:extLst>
      <p:ext uri="{BB962C8B-B14F-4D97-AF65-F5344CB8AC3E}">
        <p14:creationId xmlns:p14="http://schemas.microsoft.com/office/powerpoint/2010/main" val="263804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5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6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77916" y="0"/>
            <a:ext cx="12869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2349062"/>
            <a:ext cx="12192000" cy="931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8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46386" y="0"/>
            <a:ext cx="12838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4" y="1219200"/>
            <a:ext cx="11974286" cy="5638799"/>
          </a:xfrm>
        </p:spPr>
        <p:txBody>
          <a:bodyPr>
            <a:normAutofit/>
          </a:bodyPr>
          <a:lstStyle/>
          <a:p>
            <a:r>
              <a:rPr lang="en-US" sz="2400" b="1" dirty="0">
                <a:cs typeface="+mj-cs"/>
              </a:rPr>
              <a:t>More than </a:t>
            </a:r>
            <a:r>
              <a:rPr lang="en-US" sz="2400" b="1" dirty="0" smtClean="0">
                <a:solidFill>
                  <a:srgbClr val="002060"/>
                </a:solidFill>
                <a:cs typeface="+mj-cs"/>
              </a:rPr>
              <a:t>1/3 of </a:t>
            </a:r>
            <a:r>
              <a:rPr lang="en-US" sz="2400" b="1" dirty="0">
                <a:solidFill>
                  <a:srgbClr val="002060"/>
                </a:solidFill>
                <a:cs typeface="+mj-cs"/>
              </a:rPr>
              <a:t>maternal deaths, </a:t>
            </a:r>
            <a:r>
              <a:rPr lang="en-US" sz="2400" b="1" dirty="0" smtClean="0">
                <a:solidFill>
                  <a:srgbClr val="002060"/>
                </a:solidFill>
                <a:cs typeface="+mj-cs"/>
              </a:rPr>
              <a:t>½ of </a:t>
            </a:r>
            <a:r>
              <a:rPr lang="en-US" sz="2400" b="1" dirty="0">
                <a:solidFill>
                  <a:srgbClr val="002060"/>
                </a:solidFill>
                <a:cs typeface="+mj-cs"/>
              </a:rPr>
              <a:t>stillbirths and a </a:t>
            </a:r>
            <a:r>
              <a:rPr lang="en-US" sz="2400" b="1" dirty="0" smtClean="0">
                <a:solidFill>
                  <a:srgbClr val="002060"/>
                </a:solidFill>
                <a:cs typeface="+mj-cs"/>
              </a:rPr>
              <a:t>¼ of </a:t>
            </a:r>
            <a:r>
              <a:rPr lang="en-US" sz="2400" b="1" dirty="0">
                <a:solidFill>
                  <a:srgbClr val="002060"/>
                </a:solidFill>
                <a:cs typeface="+mj-cs"/>
              </a:rPr>
              <a:t>neonatal </a:t>
            </a:r>
            <a:r>
              <a:rPr lang="en-US" sz="2400" b="1" dirty="0" smtClean="0">
                <a:solidFill>
                  <a:srgbClr val="002060"/>
                </a:solidFill>
                <a:cs typeface="+mj-cs"/>
              </a:rPr>
              <a:t>deaths result </a:t>
            </a:r>
            <a:r>
              <a:rPr lang="en-US" sz="2400" b="1" dirty="0">
                <a:solidFill>
                  <a:srgbClr val="002060"/>
                </a:solidFill>
                <a:cs typeface="+mj-cs"/>
              </a:rPr>
              <a:t>from </a:t>
            </a:r>
            <a:r>
              <a:rPr lang="en-US" sz="2400" b="1" dirty="0">
                <a:cs typeface="+mj-cs"/>
              </a:rPr>
              <a:t>complications during </a:t>
            </a:r>
            <a:r>
              <a:rPr lang="en-US" sz="2400" b="1" dirty="0" err="1">
                <a:cs typeface="+mj-cs"/>
              </a:rPr>
              <a:t>labour</a:t>
            </a:r>
            <a:r>
              <a:rPr lang="en-US" sz="2400" b="1" dirty="0">
                <a:cs typeface="+mj-cs"/>
              </a:rPr>
              <a:t> and </a:t>
            </a:r>
            <a:r>
              <a:rPr lang="en-US" sz="2400" b="1" dirty="0" smtClean="0">
                <a:cs typeface="+mj-cs"/>
              </a:rPr>
              <a:t>childbirth.</a:t>
            </a:r>
          </a:p>
          <a:p>
            <a:r>
              <a:rPr lang="en-US" sz="2400" b="1" dirty="0">
                <a:cs typeface="+mj-cs"/>
              </a:rPr>
              <a:t>The majority of these </a:t>
            </a:r>
            <a:r>
              <a:rPr lang="en-US" sz="2400" b="1" dirty="0" smtClean="0">
                <a:cs typeface="+mj-cs"/>
              </a:rPr>
              <a:t>deaths occur </a:t>
            </a:r>
            <a:r>
              <a:rPr lang="en-US" sz="2400" b="1" dirty="0">
                <a:cs typeface="+mj-cs"/>
              </a:rPr>
              <a:t>in</a:t>
            </a:r>
            <a:r>
              <a:rPr lang="en-US" sz="2400" b="1" dirty="0">
                <a:solidFill>
                  <a:srgbClr val="FF0000"/>
                </a:solidFill>
                <a:cs typeface="+mj-cs"/>
              </a:rPr>
              <a:t> low-resource settings and are largely preventable </a:t>
            </a:r>
            <a:r>
              <a:rPr lang="en-US" sz="2400" b="1" dirty="0">
                <a:cs typeface="+mj-cs"/>
              </a:rPr>
              <a:t>through timely interventions </a:t>
            </a:r>
            <a:r>
              <a:rPr lang="en-US" sz="2400" b="1" dirty="0" smtClean="0">
                <a:cs typeface="+mj-cs"/>
              </a:rPr>
              <a:t>.</a:t>
            </a:r>
            <a:endParaRPr lang="en-US" sz="2400" b="1" dirty="0">
              <a:cs typeface="+mj-cs"/>
            </a:endParaRPr>
          </a:p>
          <a:p>
            <a:r>
              <a:rPr lang="en-US" sz="2400" b="1" dirty="0" smtClean="0">
                <a:cs typeface="+mj-cs"/>
              </a:rPr>
              <a:t>1- </a:t>
            </a:r>
            <a:r>
              <a:rPr lang="en-US" sz="2400" b="1" dirty="0" smtClean="0">
                <a:solidFill>
                  <a:srgbClr val="FF0000"/>
                </a:solidFill>
                <a:cs typeface="+mj-cs"/>
              </a:rPr>
              <a:t>Monitoring</a:t>
            </a:r>
            <a:r>
              <a:rPr lang="en-US" sz="2400" b="1" dirty="0" smtClean="0">
                <a:cs typeface="+mj-cs"/>
              </a:rPr>
              <a:t> </a:t>
            </a:r>
            <a:r>
              <a:rPr lang="en-US" sz="2400" b="1" dirty="0">
                <a:cs typeface="+mj-cs"/>
              </a:rPr>
              <a:t>of </a:t>
            </a:r>
            <a:r>
              <a:rPr lang="en-US" sz="2400" b="1" dirty="0" err="1">
                <a:cs typeface="+mj-cs"/>
              </a:rPr>
              <a:t>labour</a:t>
            </a:r>
            <a:r>
              <a:rPr lang="en-US" sz="2400" b="1" dirty="0">
                <a:cs typeface="+mj-cs"/>
              </a:rPr>
              <a:t> and </a:t>
            </a:r>
            <a:r>
              <a:rPr lang="en-US" sz="2400" b="1" dirty="0" smtClean="0">
                <a:cs typeface="+mj-cs"/>
              </a:rPr>
              <a:t>childbirth.</a:t>
            </a:r>
          </a:p>
          <a:p>
            <a:endParaRPr lang="en-US" sz="2400" b="1" dirty="0" smtClean="0">
              <a:cs typeface="+mj-cs"/>
            </a:endParaRPr>
          </a:p>
          <a:p>
            <a:r>
              <a:rPr lang="en-US" sz="2400" b="1" dirty="0" smtClean="0">
                <a:cs typeface="+mj-cs"/>
              </a:rPr>
              <a:t>2- </a:t>
            </a:r>
            <a:r>
              <a:rPr lang="en-US" sz="2400" b="1" dirty="0">
                <a:solidFill>
                  <a:srgbClr val="FF0000"/>
                </a:solidFill>
                <a:cs typeface="+mj-cs"/>
              </a:rPr>
              <a:t>early identification and treatment of </a:t>
            </a:r>
            <a:r>
              <a:rPr lang="en-US" sz="2400" b="1" dirty="0" smtClean="0">
                <a:solidFill>
                  <a:srgbClr val="FF0000"/>
                </a:solidFill>
                <a:cs typeface="+mj-cs"/>
              </a:rPr>
              <a:t>complications </a:t>
            </a:r>
            <a:r>
              <a:rPr lang="en-US" sz="2400" b="1" dirty="0" smtClean="0">
                <a:cs typeface="+mj-cs"/>
              </a:rPr>
              <a:t>are </a:t>
            </a:r>
            <a:r>
              <a:rPr lang="en-US" sz="2400" b="1" dirty="0">
                <a:cs typeface="+mj-cs"/>
              </a:rPr>
              <a:t>critical for preventing adverse birth outcomes</a:t>
            </a:r>
            <a:r>
              <a:rPr lang="en-US" sz="2400" b="1" dirty="0" smtClean="0">
                <a:cs typeface="+mj-cs"/>
              </a:rPr>
              <a:t>.</a:t>
            </a:r>
          </a:p>
          <a:p>
            <a:endParaRPr lang="en-US" sz="2400" b="1" dirty="0" smtClean="0">
              <a:cs typeface="+mj-cs"/>
            </a:endParaRPr>
          </a:p>
          <a:p>
            <a:r>
              <a:rPr lang="en-US" sz="2400" b="1" dirty="0" smtClean="0">
                <a:cs typeface="+mj-cs"/>
              </a:rPr>
              <a:t>3- </a:t>
            </a:r>
            <a:r>
              <a:rPr lang="en-US" sz="2400" b="1" dirty="0" smtClean="0">
                <a:solidFill>
                  <a:srgbClr val="FF0000"/>
                </a:solidFill>
                <a:cs typeface="+mj-cs"/>
              </a:rPr>
              <a:t>Improving the quality of care </a:t>
            </a:r>
            <a:r>
              <a:rPr lang="en-US" sz="2400" b="1" dirty="0" smtClean="0">
                <a:cs typeface="+mj-cs"/>
              </a:rPr>
              <a:t>around the time </a:t>
            </a:r>
            <a:r>
              <a:rPr lang="en-US" sz="2400" b="1" dirty="0">
                <a:cs typeface="+mj-cs"/>
              </a:rPr>
              <a:t>of birth has been identified as the most impactful strategy for reducing stillbirths </a:t>
            </a:r>
            <a:r>
              <a:rPr lang="en-US" sz="2400" b="1" dirty="0" smtClean="0">
                <a:cs typeface="+mj-cs"/>
              </a:rPr>
              <a:t>and  maternal </a:t>
            </a:r>
            <a:r>
              <a:rPr lang="en-US" sz="2400" b="1" dirty="0">
                <a:cs typeface="+mj-cs"/>
              </a:rPr>
              <a:t>and newborn deaths, compared with antenatal or postnatal care strategies</a:t>
            </a:r>
            <a:endParaRPr lang="ar-IQ" sz="24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51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98179" y="0"/>
            <a:ext cx="13390179" cy="77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4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04042"/>
            <a:ext cx="12192000" cy="766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2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0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52248"/>
            <a:ext cx="12192000" cy="810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8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4497" y="-662152"/>
            <a:ext cx="14188965" cy="75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0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Summary list of recommendations on intrapartum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care for </a:t>
            </a:r>
            <a:r>
              <a:rPr lang="en-US" sz="3200" b="1" dirty="0" err="1">
                <a:solidFill>
                  <a:srgbClr val="FF0000"/>
                </a:solidFill>
              </a:rPr>
              <a:t>for</a:t>
            </a:r>
            <a:r>
              <a:rPr lang="en-US" sz="3200" b="1" dirty="0">
                <a:solidFill>
                  <a:srgbClr val="FF0000"/>
                </a:solidFill>
              </a:rPr>
              <a:t> a positive childbirth experience</a:t>
            </a:r>
            <a:endParaRPr lang="ar-IQ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89" y="1690688"/>
            <a:ext cx="11839903" cy="5167312"/>
          </a:xfrm>
        </p:spPr>
        <p:txBody>
          <a:bodyPr/>
          <a:lstStyle/>
          <a:p>
            <a:r>
              <a:rPr lang="en-US" dirty="0"/>
              <a:t>Care throughout </a:t>
            </a:r>
            <a:r>
              <a:rPr lang="en-US" dirty="0" err="1"/>
              <a:t>labour</a:t>
            </a:r>
            <a:r>
              <a:rPr lang="en-US" dirty="0"/>
              <a:t> and </a:t>
            </a:r>
            <a:r>
              <a:rPr lang="en-US" dirty="0" smtClean="0"/>
              <a:t>birth</a:t>
            </a:r>
            <a:endParaRPr lang="ar-IQ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365593"/>
              </p:ext>
            </p:extLst>
          </p:nvPr>
        </p:nvGraphicFramePr>
        <p:xfrm>
          <a:off x="141889" y="2207172"/>
          <a:ext cx="10018110" cy="457563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339370">
                  <a:extLst>
                    <a:ext uri="{9D8B030D-6E8A-4147-A177-3AD203B41FA5}">
                      <a16:colId xmlns:a16="http://schemas.microsoft.com/office/drawing/2014/main" val="3540608774"/>
                    </a:ext>
                  </a:extLst>
                </a:gridCol>
                <a:gridCol w="3339370">
                  <a:extLst>
                    <a:ext uri="{9D8B030D-6E8A-4147-A177-3AD203B41FA5}">
                      <a16:colId xmlns:a16="http://schemas.microsoft.com/office/drawing/2014/main" val="2002177014"/>
                    </a:ext>
                  </a:extLst>
                </a:gridCol>
                <a:gridCol w="3339370">
                  <a:extLst>
                    <a:ext uri="{9D8B030D-6E8A-4147-A177-3AD203B41FA5}">
                      <a16:colId xmlns:a16="http://schemas.microsoft.com/office/drawing/2014/main" val="2837206100"/>
                    </a:ext>
                  </a:extLst>
                </a:gridCol>
              </a:tblGrid>
              <a:tr h="4575633">
                <a:tc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 use of the following definitions of the latent and</a:t>
                      </a:r>
                    </a:p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active first stages of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is recommended for practice:</a:t>
                      </a:r>
                    </a:p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"" The latent, first stage is a period of time characterized</a:t>
                      </a:r>
                    </a:p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by painful uterine contractions and variable changes of</a:t>
                      </a:r>
                    </a:p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 cervix, including some degree of effacement and</a:t>
                      </a:r>
                    </a:p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slower progression of dilatation up to 5 cm for first and</a:t>
                      </a:r>
                    </a:p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subsequent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labours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"" The active first stage is a period of time characterized</a:t>
                      </a:r>
                    </a:p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by regular painful uterine contractions, a substantial</a:t>
                      </a:r>
                    </a:p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degree of cervical effacement and more rapid cervical</a:t>
                      </a:r>
                    </a:p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dilatation from 5 cm until full dilatation for first and</a:t>
                      </a:r>
                    </a:p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subsequent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labours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ar-IQ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First stage of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endParaRPr lang="en-US" sz="18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Definitions of the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latent and active first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stages of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978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10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8281581"/>
              </p:ext>
            </p:extLst>
          </p:nvPr>
        </p:nvGraphicFramePr>
        <p:xfrm>
          <a:off x="110358" y="365127"/>
          <a:ext cx="11243442" cy="687577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747814">
                  <a:extLst>
                    <a:ext uri="{9D8B030D-6E8A-4147-A177-3AD203B41FA5}">
                      <a16:colId xmlns:a16="http://schemas.microsoft.com/office/drawing/2014/main" val="3136025383"/>
                    </a:ext>
                  </a:extLst>
                </a:gridCol>
                <a:gridCol w="3747814">
                  <a:extLst>
                    <a:ext uri="{9D8B030D-6E8A-4147-A177-3AD203B41FA5}">
                      <a16:colId xmlns:a16="http://schemas.microsoft.com/office/drawing/2014/main" val="4186807555"/>
                    </a:ext>
                  </a:extLst>
                </a:gridCol>
                <a:gridCol w="3747814">
                  <a:extLst>
                    <a:ext uri="{9D8B030D-6E8A-4147-A177-3AD203B41FA5}">
                      <a16:colId xmlns:a16="http://schemas.microsoft.com/office/drawing/2014/main" val="3775396539"/>
                    </a:ext>
                  </a:extLst>
                </a:gridCol>
              </a:tblGrid>
              <a:tr h="4992358">
                <a:tc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Women should be informed that a standard duration of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 latent first stage has not yet been established and can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vary widely from one woman to another. However, the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duration of active first stage (from 5 cm until full cervical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dilatation) usually does not extend beyond 12 hours in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first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labours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 and usually does not extend beyond 10 hours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 subsequent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labours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ar-IQ" dirty="0" smtClean="0"/>
                    </a:p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Duration of the first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stage of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endParaRPr lang="en-US" sz="18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831851"/>
                  </a:ext>
                </a:extLst>
              </a:tr>
              <a:tr h="470855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774909"/>
                  </a:ext>
                </a:extLst>
              </a:tr>
              <a:tr h="470855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308304"/>
                  </a:ext>
                </a:extLst>
              </a:tr>
              <a:tr h="470855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908156"/>
                  </a:ext>
                </a:extLst>
              </a:tr>
              <a:tr h="470855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218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47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55" y="365124"/>
            <a:ext cx="11918731" cy="6492875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Progress of the first</a:t>
            </a:r>
          </a:p>
          <a:p>
            <a:r>
              <a:rPr lang="en-US" b="1" dirty="0"/>
              <a:t>stage of </a:t>
            </a:r>
            <a:r>
              <a:rPr lang="en-US" b="1" dirty="0" err="1"/>
              <a:t>labour</a:t>
            </a:r>
            <a:endParaRPr lang="en-US" b="1" dirty="0"/>
          </a:p>
          <a:p>
            <a:r>
              <a:rPr lang="en-US" b="1" dirty="0">
                <a:solidFill>
                  <a:srgbClr val="92D050"/>
                </a:solidFill>
              </a:rPr>
              <a:t>7. For pregnant women with spontaneous </a:t>
            </a:r>
            <a:r>
              <a:rPr lang="en-US" b="1" dirty="0" err="1">
                <a:solidFill>
                  <a:srgbClr val="92D050"/>
                </a:solidFill>
              </a:rPr>
              <a:t>labour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smtClean="0">
                <a:solidFill>
                  <a:srgbClr val="92D050"/>
                </a:solidFill>
              </a:rPr>
              <a:t>onset, the </a:t>
            </a:r>
            <a:r>
              <a:rPr lang="en-US" b="1" dirty="0">
                <a:solidFill>
                  <a:srgbClr val="92D050"/>
                </a:solidFill>
              </a:rPr>
              <a:t>cervical dilatation rate threshold of 1 cm/hour </a:t>
            </a:r>
            <a:r>
              <a:rPr lang="en-US" b="1" dirty="0" smtClean="0">
                <a:solidFill>
                  <a:srgbClr val="92D050"/>
                </a:solidFill>
              </a:rPr>
              <a:t>during active </a:t>
            </a:r>
            <a:r>
              <a:rPr lang="en-US" b="1" dirty="0">
                <a:solidFill>
                  <a:srgbClr val="92D050"/>
                </a:solidFill>
              </a:rPr>
              <a:t>first stage (as depicted by the </a:t>
            </a:r>
            <a:r>
              <a:rPr lang="en-US" b="1" dirty="0" err="1">
                <a:solidFill>
                  <a:srgbClr val="92D050"/>
                </a:solidFill>
              </a:rPr>
              <a:t>partograph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smtClean="0">
                <a:solidFill>
                  <a:srgbClr val="92D050"/>
                </a:solidFill>
              </a:rPr>
              <a:t>alert line</a:t>
            </a:r>
            <a:r>
              <a:rPr lang="en-US" b="1" dirty="0">
                <a:solidFill>
                  <a:srgbClr val="92D050"/>
                </a:solidFill>
              </a:rPr>
              <a:t>) is inaccurate to identify women at risk of </a:t>
            </a:r>
            <a:r>
              <a:rPr lang="en-US" b="1" dirty="0" smtClean="0">
                <a:solidFill>
                  <a:srgbClr val="92D050"/>
                </a:solidFill>
              </a:rPr>
              <a:t>adverse birth </a:t>
            </a:r>
            <a:r>
              <a:rPr lang="en-US" b="1" dirty="0">
                <a:solidFill>
                  <a:srgbClr val="92D050"/>
                </a:solidFill>
              </a:rPr>
              <a:t>outcomes and is therefore not recommended </a:t>
            </a:r>
            <a:r>
              <a:rPr lang="en-US" b="1" dirty="0" smtClean="0">
                <a:solidFill>
                  <a:srgbClr val="92D050"/>
                </a:solidFill>
              </a:rPr>
              <a:t>for this purpose.( not)</a:t>
            </a:r>
            <a:endParaRPr lang="en-US" b="1" dirty="0">
              <a:solidFill>
                <a:srgbClr val="92D05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8. </a:t>
            </a:r>
            <a:r>
              <a:rPr lang="en-US" b="1" dirty="0">
                <a:solidFill>
                  <a:srgbClr val="00B0F0"/>
                </a:solidFill>
              </a:rPr>
              <a:t>A minimum cervical dilatation rate of 1 </a:t>
            </a:r>
            <a:r>
              <a:rPr lang="en-US" b="1" dirty="0" smtClean="0">
                <a:solidFill>
                  <a:srgbClr val="00B0F0"/>
                </a:solidFill>
              </a:rPr>
              <a:t>cm/hour throughout </a:t>
            </a:r>
            <a:r>
              <a:rPr lang="en-US" b="1" dirty="0">
                <a:solidFill>
                  <a:srgbClr val="00B0F0"/>
                </a:solidFill>
              </a:rPr>
              <a:t>active first stage is unrealistically fast </a:t>
            </a:r>
            <a:r>
              <a:rPr lang="en-US" b="1" dirty="0" smtClean="0">
                <a:solidFill>
                  <a:srgbClr val="00B0F0"/>
                </a:solidFill>
              </a:rPr>
              <a:t>for some </a:t>
            </a:r>
            <a:r>
              <a:rPr lang="en-US" b="1" dirty="0">
                <a:solidFill>
                  <a:srgbClr val="00B0F0"/>
                </a:solidFill>
              </a:rPr>
              <a:t>women and is therefore not recommended </a:t>
            </a:r>
            <a:r>
              <a:rPr lang="en-US" b="1" dirty="0" smtClean="0">
                <a:solidFill>
                  <a:srgbClr val="00B0F0"/>
                </a:solidFill>
              </a:rPr>
              <a:t>for identification </a:t>
            </a:r>
            <a:r>
              <a:rPr lang="en-US" b="1" dirty="0">
                <a:solidFill>
                  <a:srgbClr val="00B0F0"/>
                </a:solidFill>
              </a:rPr>
              <a:t>of normal </a:t>
            </a:r>
            <a:r>
              <a:rPr lang="en-US" b="1" dirty="0" err="1">
                <a:solidFill>
                  <a:srgbClr val="00B0F0"/>
                </a:solidFill>
              </a:rPr>
              <a:t>labour</a:t>
            </a:r>
            <a:r>
              <a:rPr lang="en-US" b="1" dirty="0">
                <a:solidFill>
                  <a:srgbClr val="00B0F0"/>
                </a:solidFill>
              </a:rPr>
              <a:t> progression. A slower </a:t>
            </a:r>
            <a:r>
              <a:rPr lang="en-US" b="1" dirty="0" smtClean="0">
                <a:solidFill>
                  <a:srgbClr val="00B0F0"/>
                </a:solidFill>
              </a:rPr>
              <a:t>than 1 </a:t>
            </a:r>
            <a:r>
              <a:rPr lang="en-US" b="1" dirty="0">
                <a:solidFill>
                  <a:srgbClr val="00B0F0"/>
                </a:solidFill>
              </a:rPr>
              <a:t>cm/hour cervical dilatation rate alone should not be </a:t>
            </a:r>
            <a:r>
              <a:rPr lang="en-US" b="1" dirty="0" smtClean="0">
                <a:solidFill>
                  <a:srgbClr val="00B0F0"/>
                </a:solidFill>
              </a:rPr>
              <a:t>a routine </a:t>
            </a:r>
            <a:r>
              <a:rPr lang="en-US" b="1" dirty="0">
                <a:solidFill>
                  <a:srgbClr val="00B0F0"/>
                </a:solidFill>
              </a:rPr>
              <a:t>indication for obstetric intervention</a:t>
            </a:r>
            <a:r>
              <a:rPr lang="en-US" b="1" dirty="0" smtClean="0">
                <a:solidFill>
                  <a:srgbClr val="00B0F0"/>
                </a:solidFill>
              </a:rPr>
              <a:t>.( not )</a:t>
            </a:r>
            <a:endParaRPr lang="en-US" b="1" dirty="0">
              <a:solidFill>
                <a:srgbClr val="00B0F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9</a:t>
            </a:r>
            <a:r>
              <a:rPr lang="en-US" b="1" dirty="0"/>
              <a:t>. </a:t>
            </a:r>
            <a:r>
              <a:rPr lang="en-US" b="1" dirty="0" err="1">
                <a:solidFill>
                  <a:srgbClr val="0070C0"/>
                </a:solidFill>
              </a:rPr>
              <a:t>Labour</a:t>
            </a:r>
            <a:r>
              <a:rPr lang="en-US" b="1" dirty="0">
                <a:solidFill>
                  <a:srgbClr val="0070C0"/>
                </a:solidFill>
              </a:rPr>
              <a:t> may not naturally accelerate until a </a:t>
            </a:r>
            <a:r>
              <a:rPr lang="en-US" b="1" dirty="0" smtClean="0">
                <a:solidFill>
                  <a:srgbClr val="0070C0"/>
                </a:solidFill>
              </a:rPr>
              <a:t>cervical dilatation </a:t>
            </a:r>
            <a:r>
              <a:rPr lang="en-US" b="1" dirty="0">
                <a:solidFill>
                  <a:srgbClr val="0070C0"/>
                </a:solidFill>
              </a:rPr>
              <a:t>threshold of 5 cm is reached. Therefore, the </a:t>
            </a:r>
            <a:r>
              <a:rPr lang="en-US" b="1" dirty="0" smtClean="0">
                <a:solidFill>
                  <a:srgbClr val="0070C0"/>
                </a:solidFill>
              </a:rPr>
              <a:t>use of </a:t>
            </a:r>
            <a:r>
              <a:rPr lang="en-US" b="1" dirty="0">
                <a:solidFill>
                  <a:srgbClr val="0070C0"/>
                </a:solidFill>
              </a:rPr>
              <a:t>medical interventions to accelerate </a:t>
            </a:r>
            <a:r>
              <a:rPr lang="en-US" b="1" dirty="0" err="1">
                <a:solidFill>
                  <a:srgbClr val="0070C0"/>
                </a:solidFill>
              </a:rPr>
              <a:t>labour</a:t>
            </a:r>
            <a:r>
              <a:rPr lang="en-US" b="1" dirty="0">
                <a:solidFill>
                  <a:srgbClr val="0070C0"/>
                </a:solidFill>
              </a:rPr>
              <a:t> and </a:t>
            </a:r>
            <a:r>
              <a:rPr lang="en-US" b="1" dirty="0" smtClean="0">
                <a:solidFill>
                  <a:srgbClr val="0070C0"/>
                </a:solidFill>
              </a:rPr>
              <a:t>birth(such </a:t>
            </a:r>
            <a:r>
              <a:rPr lang="en-US" b="1" dirty="0">
                <a:solidFill>
                  <a:srgbClr val="0070C0"/>
                </a:solidFill>
              </a:rPr>
              <a:t>as oxytocin augmentation or caesarean </a:t>
            </a:r>
            <a:r>
              <a:rPr lang="en-US" b="1" dirty="0" smtClean="0">
                <a:solidFill>
                  <a:srgbClr val="0070C0"/>
                </a:solidFill>
              </a:rPr>
              <a:t>section)before </a:t>
            </a:r>
            <a:r>
              <a:rPr lang="en-US" b="1" dirty="0">
                <a:solidFill>
                  <a:srgbClr val="0070C0"/>
                </a:solidFill>
              </a:rPr>
              <a:t>this threshold is not recommended, provided </a:t>
            </a:r>
            <a:r>
              <a:rPr lang="en-US" b="1" dirty="0" smtClean="0">
                <a:solidFill>
                  <a:srgbClr val="0070C0"/>
                </a:solidFill>
              </a:rPr>
              <a:t>that fetal </a:t>
            </a:r>
            <a:r>
              <a:rPr lang="en-US" b="1" dirty="0">
                <a:solidFill>
                  <a:srgbClr val="0070C0"/>
                </a:solidFill>
              </a:rPr>
              <a:t>and maternal conditions are reassuring</a:t>
            </a:r>
            <a:r>
              <a:rPr lang="en-US" b="1" dirty="0" smtClean="0">
                <a:solidFill>
                  <a:srgbClr val="0070C0"/>
                </a:solidFill>
              </a:rPr>
              <a:t>.( not )</a:t>
            </a:r>
            <a:endParaRPr lang="ar-IQ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248" y="365124"/>
            <a:ext cx="11101552" cy="6492875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Labour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ward admission policy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10. For healthy pregnant women presenting in </a:t>
            </a:r>
            <a:r>
              <a:rPr lang="en-US" b="1" dirty="0" smtClean="0">
                <a:solidFill>
                  <a:srgbClr val="0070C0"/>
                </a:solidFill>
              </a:rPr>
              <a:t>spontaneous </a:t>
            </a:r>
            <a:r>
              <a:rPr lang="en-US" b="1" dirty="0" err="1" smtClean="0">
                <a:solidFill>
                  <a:srgbClr val="0070C0"/>
                </a:solidFill>
              </a:rPr>
              <a:t>labour</a:t>
            </a:r>
            <a:r>
              <a:rPr lang="en-US" b="1" dirty="0">
                <a:solidFill>
                  <a:srgbClr val="0070C0"/>
                </a:solidFill>
              </a:rPr>
              <a:t>, a policy of delaying </a:t>
            </a:r>
            <a:r>
              <a:rPr lang="en-US" b="1" dirty="0" err="1">
                <a:solidFill>
                  <a:srgbClr val="0070C0"/>
                </a:solidFill>
              </a:rPr>
              <a:t>labour</a:t>
            </a:r>
            <a:r>
              <a:rPr lang="en-US" b="1" dirty="0">
                <a:solidFill>
                  <a:srgbClr val="0070C0"/>
                </a:solidFill>
              </a:rPr>
              <a:t> ward admission </a:t>
            </a:r>
            <a:r>
              <a:rPr lang="en-US" b="1" dirty="0" smtClean="0">
                <a:solidFill>
                  <a:srgbClr val="0070C0"/>
                </a:solidFill>
              </a:rPr>
              <a:t>until active </a:t>
            </a:r>
            <a:r>
              <a:rPr lang="en-US" b="1" dirty="0">
                <a:solidFill>
                  <a:srgbClr val="0070C0"/>
                </a:solidFill>
              </a:rPr>
              <a:t>first stage is recommended </a:t>
            </a:r>
          </a:p>
          <a:p>
            <a:r>
              <a:rPr lang="en-US" b="1" dirty="0">
                <a:solidFill>
                  <a:srgbClr val="C00000"/>
                </a:solidFill>
              </a:rPr>
              <a:t>Clinical </a:t>
            </a:r>
            <a:r>
              <a:rPr lang="en-US" b="1" dirty="0" err="1">
                <a:solidFill>
                  <a:srgbClr val="C00000"/>
                </a:solidFill>
              </a:rPr>
              <a:t>pelvimetry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on admission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11. Routine clinical </a:t>
            </a:r>
            <a:r>
              <a:rPr lang="en-US" b="1" dirty="0" err="1">
                <a:solidFill>
                  <a:srgbClr val="C00000"/>
                </a:solidFill>
              </a:rPr>
              <a:t>pelvimetry</a:t>
            </a:r>
            <a:r>
              <a:rPr lang="en-US" b="1" dirty="0">
                <a:solidFill>
                  <a:srgbClr val="C00000"/>
                </a:solidFill>
              </a:rPr>
              <a:t> on admission in </a:t>
            </a:r>
            <a:r>
              <a:rPr lang="en-US" b="1" dirty="0" err="1">
                <a:solidFill>
                  <a:srgbClr val="C00000"/>
                </a:solidFill>
              </a:rPr>
              <a:t>labour</a:t>
            </a:r>
            <a:r>
              <a:rPr lang="en-US" b="1" dirty="0">
                <a:solidFill>
                  <a:srgbClr val="C00000"/>
                </a:solidFill>
              </a:rPr>
              <a:t> is </a:t>
            </a:r>
            <a:r>
              <a:rPr lang="en-US" b="1" dirty="0" smtClean="0">
                <a:solidFill>
                  <a:srgbClr val="C00000"/>
                </a:solidFill>
              </a:rPr>
              <a:t>not recommended </a:t>
            </a:r>
            <a:r>
              <a:rPr lang="en-US" b="1" dirty="0">
                <a:solidFill>
                  <a:srgbClr val="C00000"/>
                </a:solidFill>
              </a:rPr>
              <a:t>for healthy pregnant </a:t>
            </a:r>
            <a:r>
              <a:rPr lang="en-US" b="1" dirty="0" smtClean="0">
                <a:solidFill>
                  <a:srgbClr val="C00000"/>
                </a:solidFill>
              </a:rPr>
              <a:t>women. Not recommended Routine assessment of </a:t>
            </a:r>
            <a:r>
              <a:rPr lang="en-US" b="1" dirty="0">
                <a:solidFill>
                  <a:srgbClr val="C00000"/>
                </a:solidFill>
              </a:rPr>
              <a:t>fetal well-being </a:t>
            </a:r>
            <a:r>
              <a:rPr lang="en-US" b="1" dirty="0" smtClean="0">
                <a:solidFill>
                  <a:srgbClr val="C00000"/>
                </a:solidFill>
              </a:rPr>
              <a:t>on </a:t>
            </a:r>
            <a:r>
              <a:rPr lang="en-US" b="1" dirty="0" err="1" smtClean="0">
                <a:solidFill>
                  <a:srgbClr val="C00000"/>
                </a:solidFill>
              </a:rPr>
              <a:t>labour</a:t>
            </a:r>
            <a:r>
              <a:rPr lang="en-US" b="1" dirty="0" smtClean="0">
                <a:solidFill>
                  <a:srgbClr val="C00000"/>
                </a:solidFill>
              </a:rPr>
              <a:t> admission( not 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FFC000"/>
                </a:solidFill>
              </a:rPr>
              <a:t>12. Routine </a:t>
            </a:r>
            <a:r>
              <a:rPr lang="en-US" b="1" dirty="0" err="1">
                <a:solidFill>
                  <a:srgbClr val="FFC000"/>
                </a:solidFill>
              </a:rPr>
              <a:t>cardiotocography</a:t>
            </a:r>
            <a:r>
              <a:rPr lang="en-US" b="1" dirty="0">
                <a:solidFill>
                  <a:srgbClr val="FFC000"/>
                </a:solidFill>
              </a:rPr>
              <a:t> is not recommended for </a:t>
            </a:r>
            <a:r>
              <a:rPr lang="en-US" b="1" dirty="0" smtClean="0">
                <a:solidFill>
                  <a:srgbClr val="FFC000"/>
                </a:solidFill>
              </a:rPr>
              <a:t>the assessment </a:t>
            </a:r>
            <a:r>
              <a:rPr lang="en-US" b="1" dirty="0">
                <a:solidFill>
                  <a:srgbClr val="FFC000"/>
                </a:solidFill>
              </a:rPr>
              <a:t>of fetal well-being on </a:t>
            </a:r>
            <a:r>
              <a:rPr lang="en-US" b="1" dirty="0" err="1">
                <a:solidFill>
                  <a:srgbClr val="FFC000"/>
                </a:solidFill>
              </a:rPr>
              <a:t>labour</a:t>
            </a:r>
            <a:r>
              <a:rPr lang="en-US" b="1" dirty="0">
                <a:solidFill>
                  <a:srgbClr val="FFC000"/>
                </a:solidFill>
              </a:rPr>
              <a:t> admission </a:t>
            </a:r>
            <a:r>
              <a:rPr lang="en-US" b="1" dirty="0" smtClean="0">
                <a:solidFill>
                  <a:srgbClr val="FFC000"/>
                </a:solidFill>
              </a:rPr>
              <a:t>in healthy </a:t>
            </a:r>
            <a:r>
              <a:rPr lang="en-US" b="1" dirty="0">
                <a:solidFill>
                  <a:srgbClr val="FFC000"/>
                </a:solidFill>
              </a:rPr>
              <a:t>pregnant women presenting in </a:t>
            </a:r>
            <a:r>
              <a:rPr lang="en-US" b="1" dirty="0" smtClean="0">
                <a:solidFill>
                  <a:srgbClr val="FFC000"/>
                </a:solidFill>
              </a:rPr>
              <a:t>spontaneous </a:t>
            </a:r>
            <a:r>
              <a:rPr lang="en-US" b="1" dirty="0" err="1" smtClean="0">
                <a:solidFill>
                  <a:srgbClr val="FFC000"/>
                </a:solidFill>
              </a:rPr>
              <a:t>labour</a:t>
            </a:r>
            <a:r>
              <a:rPr lang="en-US" b="1" dirty="0" smtClean="0">
                <a:solidFill>
                  <a:srgbClr val="FFC000"/>
                </a:solidFill>
              </a:rPr>
              <a:t>.( not)</a:t>
            </a:r>
            <a:endParaRPr lang="en-US" b="1" dirty="0">
              <a:solidFill>
                <a:srgbClr val="FFC00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13. Auscultation using a Doppler ultrasound device or </a:t>
            </a:r>
            <a:r>
              <a:rPr lang="en-US" b="1" dirty="0" err="1" smtClean="0">
                <a:solidFill>
                  <a:srgbClr val="0070C0"/>
                </a:solidFill>
              </a:rPr>
              <a:t>Pinard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fetal </a:t>
            </a:r>
            <a:r>
              <a:rPr lang="en-US" b="1" dirty="0">
                <a:solidFill>
                  <a:srgbClr val="0070C0"/>
                </a:solidFill>
              </a:rPr>
              <a:t>stethoscope is recommended for the assessment </a:t>
            </a:r>
            <a:r>
              <a:rPr lang="en-US" b="1" dirty="0" smtClean="0">
                <a:solidFill>
                  <a:srgbClr val="0070C0"/>
                </a:solidFill>
              </a:rPr>
              <a:t>of fetal </a:t>
            </a:r>
            <a:r>
              <a:rPr lang="en-US" b="1" dirty="0">
                <a:solidFill>
                  <a:srgbClr val="0070C0"/>
                </a:solidFill>
              </a:rPr>
              <a:t>well-being on </a:t>
            </a:r>
            <a:r>
              <a:rPr lang="en-US" b="1" dirty="0" err="1">
                <a:solidFill>
                  <a:srgbClr val="0070C0"/>
                </a:solidFill>
              </a:rPr>
              <a:t>labour</a:t>
            </a:r>
            <a:r>
              <a:rPr lang="en-US" b="1" dirty="0">
                <a:solidFill>
                  <a:srgbClr val="0070C0"/>
                </a:solidFill>
              </a:rPr>
              <a:t> admission.</a:t>
            </a:r>
            <a:endParaRPr lang="ar-IQ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7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952" y="365125"/>
            <a:ext cx="11148848" cy="638251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14</a:t>
            </a:r>
            <a:r>
              <a:rPr lang="en-US" dirty="0">
                <a:solidFill>
                  <a:srgbClr val="C00000"/>
                </a:solidFill>
              </a:rPr>
              <a:t>. Routine perineal/pubic shaving prior to giving </a:t>
            </a:r>
            <a:r>
              <a:rPr lang="en-US" dirty="0" smtClean="0">
                <a:solidFill>
                  <a:srgbClr val="C00000"/>
                </a:solidFill>
              </a:rPr>
              <a:t>vaginal birth </a:t>
            </a:r>
            <a:r>
              <a:rPr lang="en-US" dirty="0">
                <a:solidFill>
                  <a:srgbClr val="C00000"/>
                </a:solidFill>
              </a:rPr>
              <a:t>is not </a:t>
            </a:r>
            <a:r>
              <a:rPr lang="en-US" dirty="0" smtClean="0">
                <a:solidFill>
                  <a:srgbClr val="C00000"/>
                </a:solidFill>
              </a:rPr>
              <a:t>recommended. Not </a:t>
            </a:r>
            <a:r>
              <a:rPr lang="en-US" dirty="0">
                <a:solidFill>
                  <a:srgbClr val="C00000"/>
                </a:solidFill>
              </a:rPr>
              <a:t>recommended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>
                <a:solidFill>
                  <a:srgbClr val="0070C0"/>
                </a:solidFill>
              </a:rPr>
              <a:t>15. Administration of an enema for reducing the use of </a:t>
            </a:r>
            <a:r>
              <a:rPr lang="en-US" dirty="0" err="1" smtClean="0">
                <a:solidFill>
                  <a:srgbClr val="0070C0"/>
                </a:solidFill>
              </a:rPr>
              <a:t>labour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augmentation </a:t>
            </a:r>
            <a:r>
              <a:rPr lang="en-US" dirty="0">
                <a:solidFill>
                  <a:srgbClr val="0070C0"/>
                </a:solidFill>
              </a:rPr>
              <a:t>is not recommended.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16</a:t>
            </a:r>
            <a:r>
              <a:rPr lang="en-US" dirty="0">
                <a:solidFill>
                  <a:srgbClr val="0070C0"/>
                </a:solidFill>
              </a:rPr>
              <a:t>. Digital vaginal examination at intervals of four hours </a:t>
            </a:r>
            <a:r>
              <a:rPr lang="en-US" dirty="0" smtClean="0">
                <a:solidFill>
                  <a:srgbClr val="0070C0"/>
                </a:solidFill>
              </a:rPr>
              <a:t>is recommended </a:t>
            </a:r>
            <a:r>
              <a:rPr lang="en-US" dirty="0">
                <a:solidFill>
                  <a:srgbClr val="0070C0"/>
                </a:solidFill>
              </a:rPr>
              <a:t>for routine assessment of active first </a:t>
            </a:r>
            <a:r>
              <a:rPr lang="en-US" dirty="0" smtClean="0">
                <a:solidFill>
                  <a:srgbClr val="0070C0"/>
                </a:solidFill>
              </a:rPr>
              <a:t>stage of </a:t>
            </a:r>
            <a:r>
              <a:rPr lang="en-US" dirty="0" err="1">
                <a:solidFill>
                  <a:srgbClr val="0070C0"/>
                </a:solidFill>
              </a:rPr>
              <a:t>labour</a:t>
            </a:r>
            <a:r>
              <a:rPr lang="en-US" dirty="0">
                <a:solidFill>
                  <a:srgbClr val="0070C0"/>
                </a:solidFill>
              </a:rPr>
              <a:t> in low-risk </a:t>
            </a:r>
            <a:r>
              <a:rPr lang="en-US" dirty="0" smtClean="0">
                <a:solidFill>
                  <a:srgbClr val="0070C0"/>
                </a:solidFill>
              </a:rPr>
              <a:t>women.</a:t>
            </a:r>
          </a:p>
          <a:p>
            <a:pPr marL="0" indent="0">
              <a:buNone/>
            </a:pPr>
            <a:r>
              <a:rPr lang="en-US" dirty="0" smtClean="0"/>
              <a:t>18. Intermittent auscultation of the fetal heart rate with either a </a:t>
            </a:r>
            <a:r>
              <a:rPr lang="en-US" dirty="0"/>
              <a:t>Doppler ultrasound device or </a:t>
            </a:r>
            <a:r>
              <a:rPr lang="en-US" dirty="0" err="1"/>
              <a:t>Pinard</a:t>
            </a:r>
            <a:r>
              <a:rPr lang="en-US" dirty="0"/>
              <a:t> fetal stethoscope </a:t>
            </a:r>
            <a:r>
              <a:rPr lang="en-US" dirty="0" smtClean="0"/>
              <a:t>is recommended </a:t>
            </a:r>
            <a:r>
              <a:rPr lang="en-US" dirty="0"/>
              <a:t>for healthy pregnant women in </a:t>
            </a:r>
            <a:r>
              <a:rPr lang="en-US" dirty="0" err="1" smtClean="0"/>
              <a:t>labour</a:t>
            </a:r>
            <a:r>
              <a:rPr lang="en-US" dirty="0" smtClean="0"/>
              <a:t>. Recommended</a:t>
            </a:r>
            <a:endParaRPr lang="en-US" dirty="0"/>
          </a:p>
          <a:p>
            <a:r>
              <a:rPr lang="en-US" dirty="0"/>
              <a:t>Epidural analgesia for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2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WHO recommendations on intrapartum care specify evidence-based practices that </a:t>
            </a:r>
            <a:r>
              <a:rPr lang="en-US" b="1" dirty="0" smtClean="0"/>
              <a:t>should be </a:t>
            </a:r>
            <a:r>
              <a:rPr lang="en-US" b="1" dirty="0"/>
              <a:t>implemented throughout </a:t>
            </a:r>
            <a:r>
              <a:rPr lang="en-US" b="1" dirty="0" err="1"/>
              <a:t>labour</a:t>
            </a:r>
            <a:r>
              <a:rPr lang="en-US" b="1" dirty="0"/>
              <a:t> and the immediate postnatal periods, and </a:t>
            </a:r>
            <a:r>
              <a:rPr lang="en-US" b="1" dirty="0" smtClean="0"/>
              <a:t>discourage ineffective </a:t>
            </a:r>
            <a:r>
              <a:rPr lang="en-US" b="1" dirty="0"/>
              <a:t>practices that should be avoided. WHO recommendations </a:t>
            </a:r>
            <a:r>
              <a:rPr lang="en-US" b="1" dirty="0" err="1" smtClean="0"/>
              <a:t>cover:</a:t>
            </a:r>
            <a:r>
              <a:rPr lang="en-US" b="1" dirty="0" err="1"/>
              <a:t>care</a:t>
            </a:r>
            <a:r>
              <a:rPr lang="en-US" b="1" dirty="0"/>
              <a:t> throughout </a:t>
            </a:r>
            <a:r>
              <a:rPr lang="en-US" b="1" dirty="0" err="1"/>
              <a:t>labour</a:t>
            </a:r>
            <a:r>
              <a:rPr lang="en-US" b="1" dirty="0"/>
              <a:t> and </a:t>
            </a:r>
            <a:r>
              <a:rPr lang="en-US" b="1" dirty="0" smtClean="0"/>
              <a:t>birth </a:t>
            </a:r>
            <a:r>
              <a:rPr lang="en-US" dirty="0" smtClean="0"/>
              <a:t>( </a:t>
            </a:r>
            <a:r>
              <a:rPr lang="en-US" sz="3600" b="1" dirty="0" err="1" smtClean="0">
                <a:solidFill>
                  <a:srgbClr val="FF0000"/>
                </a:solidFill>
              </a:rPr>
              <a:t>labour</a:t>
            </a:r>
            <a:r>
              <a:rPr lang="en-US" sz="3600" b="1" dirty="0" smtClean="0">
                <a:solidFill>
                  <a:srgbClr val="FF0000"/>
                </a:solidFill>
              </a:rPr>
              <a:t> care guide )</a:t>
            </a:r>
            <a:endParaRPr lang="ar-IQ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7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72" y="365125"/>
            <a:ext cx="11813628" cy="638251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pain </a:t>
            </a:r>
            <a:r>
              <a:rPr lang="en-US" b="1" dirty="0">
                <a:solidFill>
                  <a:srgbClr val="002060"/>
                </a:solidFill>
              </a:rPr>
              <a:t>relief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. </a:t>
            </a:r>
            <a:r>
              <a:rPr lang="en-US" b="1" dirty="0">
                <a:solidFill>
                  <a:srgbClr val="002060"/>
                </a:solidFill>
              </a:rPr>
              <a:t>Epidural analgesia is recommended for healthy </a:t>
            </a:r>
            <a:r>
              <a:rPr lang="en-US" b="1" dirty="0" smtClean="0">
                <a:solidFill>
                  <a:srgbClr val="002060"/>
                </a:solidFill>
              </a:rPr>
              <a:t>pregnant women </a:t>
            </a:r>
            <a:r>
              <a:rPr lang="en-US" b="1" dirty="0">
                <a:solidFill>
                  <a:srgbClr val="002060"/>
                </a:solidFill>
              </a:rPr>
              <a:t>requesting pain relief during </a:t>
            </a:r>
            <a:r>
              <a:rPr lang="en-US" b="1" dirty="0" err="1">
                <a:solidFill>
                  <a:srgbClr val="002060"/>
                </a:solidFill>
              </a:rPr>
              <a:t>labour</a:t>
            </a:r>
            <a:r>
              <a:rPr lang="en-US" b="1" dirty="0">
                <a:solidFill>
                  <a:srgbClr val="002060"/>
                </a:solidFill>
              </a:rPr>
              <a:t>. This </a:t>
            </a:r>
            <a:r>
              <a:rPr lang="en-US" b="1" dirty="0" err="1" smtClean="0">
                <a:solidFill>
                  <a:srgbClr val="002060"/>
                </a:solidFill>
              </a:rPr>
              <a:t>dependson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a woman’s </a:t>
            </a:r>
            <a:r>
              <a:rPr lang="en-US" b="1" dirty="0" smtClean="0">
                <a:solidFill>
                  <a:srgbClr val="002060"/>
                </a:solidFill>
              </a:rPr>
              <a:t>preferences. Recommended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Opioid analgesia </a:t>
            </a:r>
            <a:r>
              <a:rPr lang="en-US" b="1" dirty="0" smtClean="0">
                <a:solidFill>
                  <a:srgbClr val="00B050"/>
                </a:solidFill>
              </a:rPr>
              <a:t>for pain relief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. Parenteral opioids, such as fentanyl, </a:t>
            </a:r>
            <a:r>
              <a:rPr lang="en-US" b="1" dirty="0" err="1" smtClean="0">
                <a:solidFill>
                  <a:srgbClr val="00B050"/>
                </a:solidFill>
              </a:rPr>
              <a:t>diamorphine</a:t>
            </a:r>
            <a:r>
              <a:rPr lang="en-US" b="1" dirty="0" smtClean="0">
                <a:solidFill>
                  <a:srgbClr val="00B050"/>
                </a:solidFill>
              </a:rPr>
              <a:t> and pethidine</a:t>
            </a:r>
            <a:r>
              <a:rPr lang="en-US" b="1" dirty="0">
                <a:solidFill>
                  <a:srgbClr val="00B050"/>
                </a:solidFill>
              </a:rPr>
              <a:t>, are recommended options for healthy </a:t>
            </a:r>
            <a:r>
              <a:rPr lang="en-US" b="1" dirty="0" smtClean="0">
                <a:solidFill>
                  <a:srgbClr val="00B050"/>
                </a:solidFill>
              </a:rPr>
              <a:t>pregnant women </a:t>
            </a:r>
            <a:r>
              <a:rPr lang="en-US" b="1" dirty="0">
                <a:solidFill>
                  <a:srgbClr val="00B050"/>
                </a:solidFill>
              </a:rPr>
              <a:t>requesting pain relief during </a:t>
            </a:r>
            <a:r>
              <a:rPr lang="en-US" b="1" dirty="0" err="1">
                <a:solidFill>
                  <a:srgbClr val="00B050"/>
                </a:solidFill>
              </a:rPr>
              <a:t>labour</a:t>
            </a:r>
            <a:r>
              <a:rPr lang="en-US" b="1" dirty="0">
                <a:solidFill>
                  <a:srgbClr val="00B050"/>
                </a:solidFill>
              </a:rPr>
              <a:t>. This </a:t>
            </a:r>
            <a:r>
              <a:rPr lang="en-US" b="1" dirty="0" smtClean="0">
                <a:solidFill>
                  <a:srgbClr val="00B050"/>
                </a:solidFill>
              </a:rPr>
              <a:t>depends on </a:t>
            </a:r>
            <a:r>
              <a:rPr lang="en-US" b="1" dirty="0">
                <a:solidFill>
                  <a:srgbClr val="00B050"/>
                </a:solidFill>
              </a:rPr>
              <a:t>a woman’s preferences.</a:t>
            </a:r>
            <a:endParaRPr lang="ar-IQ" b="1" dirty="0">
              <a:solidFill>
                <a:srgbClr val="00B050"/>
              </a:solidFill>
            </a:endParaRPr>
          </a:p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47992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256242"/>
              </p:ext>
            </p:extLst>
          </p:nvPr>
        </p:nvGraphicFramePr>
        <p:xfrm>
          <a:off x="130174" y="-1"/>
          <a:ext cx="11931651" cy="999110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977217">
                  <a:extLst>
                    <a:ext uri="{9D8B030D-6E8A-4147-A177-3AD203B41FA5}">
                      <a16:colId xmlns:a16="http://schemas.microsoft.com/office/drawing/2014/main" val="3752336640"/>
                    </a:ext>
                  </a:extLst>
                </a:gridCol>
                <a:gridCol w="3977217">
                  <a:extLst>
                    <a:ext uri="{9D8B030D-6E8A-4147-A177-3AD203B41FA5}">
                      <a16:colId xmlns:a16="http://schemas.microsoft.com/office/drawing/2014/main" val="2295362170"/>
                    </a:ext>
                  </a:extLst>
                </a:gridCol>
                <a:gridCol w="3977217">
                  <a:extLst>
                    <a:ext uri="{9D8B030D-6E8A-4147-A177-3AD203B41FA5}">
                      <a16:colId xmlns:a16="http://schemas.microsoft.com/office/drawing/2014/main" val="3072161956"/>
                    </a:ext>
                  </a:extLst>
                </a:gridCol>
              </a:tblGrid>
              <a:tr h="657772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Category of</a:t>
                      </a:r>
                    </a:p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Care option</a:t>
                      </a:r>
                    </a:p>
                    <a:p>
                      <a:pPr rtl="1"/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First stage of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493518"/>
                  </a:ext>
                </a:extLst>
              </a:tr>
              <a:tr h="2631090">
                <a:tc>
                  <a:txBody>
                    <a:bodyPr/>
                    <a:lstStyle/>
                    <a:p>
                      <a:pPr rtl="1"/>
                      <a:r>
                        <a:rPr lang="en-US" sz="1100" dirty="0" smtClean="0"/>
                        <a:t>recommended</a:t>
                      </a:r>
                      <a:endParaRPr lang="ar-IQ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Relaxation techniques such as including progressive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muscle relaxation, breathing, music, mindfulness and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 techniques are recommended for healthy pregnant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women requesting pain relief during </a:t>
                      </a:r>
                      <a:r>
                        <a:rPr lang="en-US" sz="11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This depends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 a woman’s preferences.</a:t>
                      </a:r>
                      <a:endParaRPr lang="ar-IQ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Relaxation techniques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 pain management</a:t>
                      </a:r>
                      <a:endParaRPr lang="ar-IQ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450242"/>
                  </a:ext>
                </a:extLst>
              </a:tr>
              <a:tr h="1503480">
                <a:tc>
                  <a:txBody>
                    <a:bodyPr/>
                    <a:lstStyle/>
                    <a:p>
                      <a:pPr rtl="1"/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  <a:endParaRPr lang="ar-IQ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Manual techniques, such as massage or application of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warm packs, are recommended for healthy pregnant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women requesting pain relief</a:t>
                      </a:r>
                      <a:endParaRPr lang="ar-IQ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Manual techniques for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pain management</a:t>
                      </a:r>
                      <a:endParaRPr lang="ar-IQ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22744"/>
                  </a:ext>
                </a:extLst>
              </a:tr>
              <a:tr h="939675">
                <a:tc>
                  <a:txBody>
                    <a:bodyPr/>
                    <a:lstStyle/>
                    <a:p>
                      <a:pPr rtl="1"/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  <a:endParaRPr lang="ar-IQ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 women at low risk, oral fluid and food intake during</a:t>
                      </a:r>
                    </a:p>
                    <a:p>
                      <a:r>
                        <a:rPr lang="en-US" sz="11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are recommended.</a:t>
                      </a:r>
                      <a:endParaRPr lang="ar-IQ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Oral fluid and food</a:t>
                      </a:r>
                      <a:endParaRPr lang="ar-IQ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787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  <a:endParaRPr lang="ar-IQ" sz="1100" dirty="0" smtClean="0"/>
                    </a:p>
                    <a:p>
                      <a:pPr rtl="1"/>
                      <a:endParaRPr lang="ar-IQ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Routine vaginal cleansing with chlorhexidine during</a:t>
                      </a:r>
                    </a:p>
                    <a:p>
                      <a:r>
                        <a:rPr lang="en-US" sz="11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 the purpose of preventing infectious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morbidities is not recommended.</a:t>
                      </a:r>
                      <a:endParaRPr lang="ar-IQ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Vaginal cleansing</a:t>
                      </a:r>
                      <a:endParaRPr lang="ar-IQ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605770"/>
                  </a:ext>
                </a:extLst>
              </a:tr>
              <a:tr h="1221577">
                <a:tc>
                  <a:txBody>
                    <a:bodyPr/>
                    <a:lstStyle/>
                    <a:p>
                      <a:pPr rtl="1"/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recommended</a:t>
                      </a:r>
                      <a:endParaRPr lang="ar-IQ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package of care for active management of </a:t>
                      </a:r>
                      <a:r>
                        <a:rPr lang="en-US" sz="11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prevention of delay in </a:t>
                      </a:r>
                      <a:r>
                        <a:rPr lang="en-US" sz="11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is not recommended.</a:t>
                      </a:r>
                      <a:endParaRPr lang="ar-IQ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Active management of</a:t>
                      </a:r>
                    </a:p>
                    <a:p>
                      <a:r>
                        <a:rPr lang="en-US" sz="11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endParaRPr lang="ar-IQ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92304"/>
                  </a:ext>
                </a:extLst>
              </a:tr>
              <a:tr h="1503480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recommended</a:t>
                      </a:r>
                      <a:endParaRPr lang="ar-IQ" sz="1100" dirty="0" smtClean="0"/>
                    </a:p>
                    <a:p>
                      <a:pPr rtl="1"/>
                      <a:endParaRPr lang="ar-IQ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use of early </a:t>
                      </a:r>
                      <a:r>
                        <a:rPr lang="en-US" sz="11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amniotomy</a:t>
                      </a:r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with early oxytocin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augmentation for prevention of delay in </a:t>
                      </a:r>
                      <a:r>
                        <a:rPr lang="en-US" sz="11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is not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recommended.</a:t>
                      </a:r>
                      <a:endParaRPr lang="ar-IQ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Early </a:t>
                      </a:r>
                      <a:r>
                        <a:rPr lang="en-US" sz="11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amniotomy</a:t>
                      </a:r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oxytocin</a:t>
                      </a:r>
                      <a:endParaRPr lang="ar-IQ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468745"/>
                  </a:ext>
                </a:extLst>
              </a:tr>
              <a:tr h="939675">
                <a:tc>
                  <a:txBody>
                    <a:bodyPr/>
                    <a:lstStyle/>
                    <a:p>
                      <a:pPr rtl="1"/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recommended</a:t>
                      </a:r>
                      <a:endParaRPr lang="ar-IQ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use of antispasmodic agents for prevention of delay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en-US" sz="11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is not recommended.</a:t>
                      </a:r>
                      <a:endParaRPr lang="ar-IQ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Antispasmodic agents</a:t>
                      </a:r>
                      <a:endParaRPr lang="ar-IQ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701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23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752726"/>
              </p:ext>
            </p:extLst>
          </p:nvPr>
        </p:nvGraphicFramePr>
        <p:xfrm>
          <a:off x="300039" y="0"/>
          <a:ext cx="11053761" cy="100584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684587">
                  <a:extLst>
                    <a:ext uri="{9D8B030D-6E8A-4147-A177-3AD203B41FA5}">
                      <a16:colId xmlns:a16="http://schemas.microsoft.com/office/drawing/2014/main" val="2925035126"/>
                    </a:ext>
                  </a:extLst>
                </a:gridCol>
                <a:gridCol w="3684587">
                  <a:extLst>
                    <a:ext uri="{9D8B030D-6E8A-4147-A177-3AD203B41FA5}">
                      <a16:colId xmlns:a16="http://schemas.microsoft.com/office/drawing/2014/main" val="3202286037"/>
                    </a:ext>
                  </a:extLst>
                </a:gridCol>
                <a:gridCol w="3684587">
                  <a:extLst>
                    <a:ext uri="{9D8B030D-6E8A-4147-A177-3AD203B41FA5}">
                      <a16:colId xmlns:a16="http://schemas.microsoft.com/office/drawing/2014/main" val="2238460894"/>
                    </a:ext>
                  </a:extLst>
                </a:gridCol>
              </a:tblGrid>
              <a:tr h="622198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Category of </a:t>
                      </a:r>
                      <a:r>
                        <a:rPr lang="en-US" sz="1800" b="1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recommedation</a:t>
                      </a:r>
                      <a:endParaRPr lang="en-US" sz="1800" b="1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Recommendation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Care option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Second stage of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345569"/>
                  </a:ext>
                </a:extLst>
              </a:tr>
              <a:tr h="995516">
                <a:tc>
                  <a:txBody>
                    <a:bodyPr/>
                    <a:lstStyle/>
                    <a:p>
                      <a:pPr rtl="1"/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Women in the expulsive phase of the second stage of</a:t>
                      </a:r>
                    </a:p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should be encouraged and supported to follow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their own urge to push.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Method of pushing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120383"/>
                  </a:ext>
                </a:extLst>
              </a:tr>
              <a:tr h="2115472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Context-specific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 women with epidural analgesia, delaying pushing for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one to two hours after full dilatation or until the woman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regains the sensory urge to bear down is recommended in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context where resources are available for longer stay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second stage and perinatal hypoxia can be adequately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assessed and managed.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Method of pushing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(for women with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epidural analgesia)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030785"/>
                  </a:ext>
                </a:extLst>
              </a:tr>
              <a:tr h="2115472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 women in the second stage of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techniques to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reduce perineal trauma and facilitate spontaneous birth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(including perineal massage, warm compresses and a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“hands on” guarding of the perineum) are recommended,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based on a woman’s preferences and options available to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her.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Techniques for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preventing perineal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trauma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954368"/>
                  </a:ext>
                </a:extLst>
              </a:tr>
              <a:tr h="252336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919479"/>
                  </a:ext>
                </a:extLst>
              </a:tr>
              <a:tr h="252336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168224"/>
                  </a:ext>
                </a:extLst>
              </a:tr>
              <a:tr h="252336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530749"/>
                  </a:ext>
                </a:extLst>
              </a:tr>
              <a:tr h="252336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870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799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5991240"/>
              </p:ext>
            </p:extLst>
          </p:nvPr>
        </p:nvGraphicFramePr>
        <p:xfrm>
          <a:off x="126125" y="126124"/>
          <a:ext cx="12312867" cy="1030756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104289">
                  <a:extLst>
                    <a:ext uri="{9D8B030D-6E8A-4147-A177-3AD203B41FA5}">
                      <a16:colId xmlns:a16="http://schemas.microsoft.com/office/drawing/2014/main" val="2276962088"/>
                    </a:ext>
                  </a:extLst>
                </a:gridCol>
                <a:gridCol w="4104289">
                  <a:extLst>
                    <a:ext uri="{9D8B030D-6E8A-4147-A177-3AD203B41FA5}">
                      <a16:colId xmlns:a16="http://schemas.microsoft.com/office/drawing/2014/main" val="2299454738"/>
                    </a:ext>
                  </a:extLst>
                </a:gridCol>
                <a:gridCol w="4104289">
                  <a:extLst>
                    <a:ext uri="{9D8B030D-6E8A-4147-A177-3AD203B41FA5}">
                      <a16:colId xmlns:a16="http://schemas.microsoft.com/office/drawing/2014/main" val="227849706"/>
                    </a:ext>
                  </a:extLst>
                </a:gridCol>
              </a:tblGrid>
              <a:tr h="379643">
                <a:tc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Care of the woman after birth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380223"/>
                  </a:ext>
                </a:extLst>
              </a:tr>
              <a:tr h="1778600"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Recommened</a:t>
                      </a:r>
                      <a:r>
                        <a:rPr lang="en-US" baseline="0" dirty="0" smtClean="0"/>
                        <a:t> 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Postpartum abdominal uterine tonus assessment for early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identification of uterine atony is recommended for all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women.</a:t>
                      </a:r>
                      <a:endParaRPr lang="ar-IQ" dirty="0" smtClean="0"/>
                    </a:p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Uterine tonus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assessment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827037"/>
                  </a:ext>
                </a:extLst>
              </a:tr>
              <a:tr h="7114401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Not </a:t>
                      </a:r>
                      <a:r>
                        <a:rPr lang="en-US" dirty="0" err="1" smtClean="0"/>
                        <a:t>recommened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Routine antibiotic prophylaxis is not recommended for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women with uncomplicated vaginal birth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Routine antibiotic prophylaxis is not recommended for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women with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episiotomy All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postpartum women should have regular assessment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vaginal bleeding, uterine contraction, fundal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height, temperature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heart rate (pulse) routinely during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first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 hours starting from the first hour after birth.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Blood pressure should be measured shortly after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birth. If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normal, the second blood pressure measurement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should be taken within 6 hours. Urine void should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 documented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within 6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hours. Recommended Discharge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following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uncomplicated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vaginal birth.</a:t>
                      </a:r>
                      <a:endParaRPr lang="en-US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Antibiotics for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uncomplicated vaginal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Birth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Routine postpartum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maternal assessment</a:t>
                      </a:r>
                    </a:p>
                    <a:p>
                      <a:endParaRPr lang="en-US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011407"/>
                  </a:ext>
                </a:extLst>
              </a:tr>
              <a:tr h="655274">
                <a:tc>
                  <a:txBody>
                    <a:bodyPr/>
                    <a:lstStyle/>
                    <a:p>
                      <a:pPr rtl="1"/>
                      <a:endParaRPr lang="en-US" dirty="0" smtClean="0"/>
                    </a:p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680661"/>
                  </a:ext>
                </a:extLst>
              </a:tr>
              <a:tr h="379643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962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312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stage of </a:t>
            </a:r>
            <a:r>
              <a:rPr lang="en-US" dirty="0" err="1"/>
              <a:t>labour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Prophylactic </a:t>
            </a:r>
            <a:r>
              <a:rPr lang="en-US" dirty="0" err="1" smtClean="0"/>
              <a:t>uterotonics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. </a:t>
            </a:r>
            <a:r>
              <a:rPr lang="en-US" dirty="0"/>
              <a:t>The use of </a:t>
            </a:r>
            <a:r>
              <a:rPr lang="en-US" dirty="0" err="1"/>
              <a:t>uterotonics</a:t>
            </a:r>
            <a:r>
              <a:rPr lang="en-US" dirty="0"/>
              <a:t> for the prevention of </a:t>
            </a:r>
            <a:r>
              <a:rPr lang="en-US" dirty="0" smtClean="0"/>
              <a:t>postpartum  </a:t>
            </a:r>
            <a:r>
              <a:rPr lang="en-US" dirty="0" err="1" smtClean="0"/>
              <a:t>haemorrhage</a:t>
            </a:r>
            <a:r>
              <a:rPr lang="en-US" dirty="0" smtClean="0"/>
              <a:t> </a:t>
            </a:r>
            <a:r>
              <a:rPr lang="en-US" dirty="0"/>
              <a:t>(PPH) during the third stage of </a:t>
            </a:r>
            <a:r>
              <a:rPr lang="en-US" dirty="0" err="1"/>
              <a:t>labour</a:t>
            </a:r>
            <a:r>
              <a:rPr lang="en-US" dirty="0"/>
              <a:t> </a:t>
            </a:r>
            <a:r>
              <a:rPr lang="en-US" dirty="0" err="1" smtClean="0"/>
              <a:t>isrecommended</a:t>
            </a:r>
            <a:r>
              <a:rPr lang="en-US" dirty="0" smtClean="0"/>
              <a:t> </a:t>
            </a:r>
            <a:r>
              <a:rPr lang="en-US" dirty="0"/>
              <a:t>for all births.</a:t>
            </a:r>
          </a:p>
          <a:p>
            <a:r>
              <a:rPr lang="en-US" dirty="0" smtClean="0"/>
              <a:t>. </a:t>
            </a:r>
            <a:r>
              <a:rPr lang="en-US" dirty="0"/>
              <a:t>Oxytocin (10 IU, IM/IV) is the recommended </a:t>
            </a:r>
            <a:r>
              <a:rPr lang="en-US" dirty="0" err="1"/>
              <a:t>uterotonic</a:t>
            </a:r>
            <a:endParaRPr lang="en-US" dirty="0"/>
          </a:p>
          <a:p>
            <a:r>
              <a:rPr lang="en-US" dirty="0"/>
              <a:t>drug for the prevention of postpartum </a:t>
            </a:r>
            <a:r>
              <a:rPr lang="en-US" dirty="0" err="1"/>
              <a:t>haemorrhage</a:t>
            </a:r>
            <a:endParaRPr lang="en-US" dirty="0"/>
          </a:p>
          <a:p>
            <a:r>
              <a:rPr lang="en-US" dirty="0"/>
              <a:t>(PPH</a:t>
            </a:r>
            <a:r>
              <a:rPr lang="en-US" dirty="0" smtClean="0"/>
              <a:t>) </a:t>
            </a:r>
            <a:r>
              <a:rPr lang="en-US" dirty="0"/>
              <a:t>In settings where oxytocin is unavailable, the use of other</a:t>
            </a:r>
          </a:p>
          <a:p>
            <a:r>
              <a:rPr lang="en-US" dirty="0"/>
              <a:t>injectable </a:t>
            </a:r>
            <a:r>
              <a:rPr lang="en-US" dirty="0" err="1"/>
              <a:t>uterotonics</a:t>
            </a:r>
            <a:r>
              <a:rPr lang="en-US" dirty="0"/>
              <a:t> (if appropriate, </a:t>
            </a:r>
            <a:r>
              <a:rPr lang="en-US" dirty="0" err="1"/>
              <a:t>ergometrine</a:t>
            </a:r>
            <a:r>
              <a:rPr lang="en-US" dirty="0"/>
              <a:t>/</a:t>
            </a:r>
          </a:p>
          <a:p>
            <a:r>
              <a:rPr lang="en-US" dirty="0" err="1"/>
              <a:t>methylergometrine</a:t>
            </a:r>
            <a:r>
              <a:rPr lang="en-US" dirty="0"/>
              <a:t>, or the fixed drug combination of</a:t>
            </a:r>
          </a:p>
          <a:p>
            <a:r>
              <a:rPr lang="en-US" dirty="0"/>
              <a:t>oxytocin and </a:t>
            </a:r>
            <a:r>
              <a:rPr lang="en-US" dirty="0" err="1"/>
              <a:t>ergometrine</a:t>
            </a:r>
            <a:r>
              <a:rPr lang="en-US" dirty="0"/>
              <a:t>) or oral misoprostol (600 </a:t>
            </a:r>
            <a:r>
              <a:rPr lang="en-US" dirty="0" err="1"/>
              <a:t>μg</a:t>
            </a:r>
            <a:r>
              <a:rPr lang="en-US" dirty="0"/>
              <a:t>) is</a:t>
            </a:r>
          </a:p>
          <a:p>
            <a:r>
              <a:rPr lang="en-US" dirty="0"/>
              <a:t>recommended.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88196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77" y="682388"/>
            <a:ext cx="11928143" cy="61756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Delayed umbilical </a:t>
            </a:r>
            <a:r>
              <a:rPr lang="en-US" dirty="0" smtClean="0">
                <a:solidFill>
                  <a:srgbClr val="FF0000"/>
                </a:solidFill>
              </a:rPr>
              <a:t>cord clamping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(not earlier </a:t>
            </a:r>
            <a:r>
              <a:rPr lang="en-US" dirty="0" smtClean="0"/>
              <a:t>than 1 </a:t>
            </a:r>
            <a:r>
              <a:rPr lang="en-US" dirty="0"/>
              <a:t>minute after birth) is recommended for </a:t>
            </a:r>
            <a:r>
              <a:rPr lang="en-US" dirty="0" smtClean="0"/>
              <a:t>improved maternal </a:t>
            </a:r>
            <a:r>
              <a:rPr lang="en-US" dirty="0"/>
              <a:t>and infant health and nutrition outcomes.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Controlled cord traction </a:t>
            </a:r>
            <a:r>
              <a:rPr lang="en-US" dirty="0">
                <a:solidFill>
                  <a:srgbClr val="FF0000"/>
                </a:solidFill>
              </a:rPr>
              <a:t>(CCT)</a:t>
            </a:r>
          </a:p>
          <a:p>
            <a:r>
              <a:rPr lang="en-US" dirty="0" smtClean="0"/>
              <a:t>. </a:t>
            </a:r>
            <a:r>
              <a:rPr lang="en-US" dirty="0"/>
              <a:t>In settings where skilled birth attendants are available,</a:t>
            </a:r>
          </a:p>
          <a:p>
            <a:r>
              <a:rPr lang="en-US" dirty="0"/>
              <a:t>CCT is recommended for vaginal births if the </a:t>
            </a:r>
            <a:r>
              <a:rPr lang="en-US" dirty="0" smtClean="0"/>
              <a:t>care provider </a:t>
            </a:r>
            <a:r>
              <a:rPr lang="en-US" dirty="0"/>
              <a:t>and the parturient woman regard a </a:t>
            </a:r>
            <a:r>
              <a:rPr lang="en-US" dirty="0" smtClean="0"/>
              <a:t>small reduction </a:t>
            </a:r>
            <a:r>
              <a:rPr lang="en-US" dirty="0"/>
              <a:t>in blood loss and a small reduction in </a:t>
            </a:r>
            <a:r>
              <a:rPr lang="en-US" dirty="0" smtClean="0"/>
              <a:t>the duration </a:t>
            </a:r>
            <a:r>
              <a:rPr lang="en-US" dirty="0"/>
              <a:t>of the third stage of </a:t>
            </a:r>
            <a:r>
              <a:rPr lang="en-US" dirty="0" err="1"/>
              <a:t>labour</a:t>
            </a:r>
            <a:r>
              <a:rPr lang="en-US" dirty="0"/>
              <a:t> as </a:t>
            </a:r>
            <a:r>
              <a:rPr lang="en-US" dirty="0" smtClean="0"/>
              <a:t>important. Recommended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Uterine massage </a:t>
            </a:r>
            <a:r>
              <a:rPr lang="en-US" dirty="0" smtClean="0"/>
              <a:t>. </a:t>
            </a:r>
            <a:r>
              <a:rPr lang="en-US" dirty="0"/>
              <a:t>Sustained uterine massage is not recommended as an</a:t>
            </a:r>
          </a:p>
          <a:p>
            <a:r>
              <a:rPr lang="en-US" dirty="0"/>
              <a:t>intervention to prevent postpartum </a:t>
            </a:r>
            <a:r>
              <a:rPr lang="en-US" dirty="0" err="1"/>
              <a:t>haemorrhage</a:t>
            </a:r>
            <a:r>
              <a:rPr lang="en-US" dirty="0"/>
              <a:t> </a:t>
            </a:r>
            <a:r>
              <a:rPr lang="en-US" dirty="0" smtClean="0"/>
              <a:t>in women </a:t>
            </a:r>
            <a:r>
              <a:rPr lang="en-US" dirty="0"/>
              <a:t>who have received prophylactic oxytocin.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84064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443329"/>
              </p:ext>
            </p:extLst>
          </p:nvPr>
        </p:nvGraphicFramePr>
        <p:xfrm>
          <a:off x="838200" y="365123"/>
          <a:ext cx="10515600" cy="595757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7045312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68985934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678354745"/>
                    </a:ext>
                  </a:extLst>
                </a:gridCol>
              </a:tblGrid>
              <a:tr h="614257">
                <a:tc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Care of the newborn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272774"/>
                  </a:ext>
                </a:extLst>
              </a:tr>
              <a:tr h="614257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recommended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 newborns, including low birth-weight babies who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are able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breastfeed, should be put to the breast as soon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 possible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after birth when they are both clinically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stable, and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mother and baby are ready.</a:t>
                      </a:r>
                      <a:endParaRPr lang="ar-IQ" sz="1200" dirty="0" smtClean="0"/>
                    </a:p>
                    <a:p>
                      <a:pPr rtl="1"/>
                      <a:endParaRPr lang="ar-IQ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Breastfeeding  </a:t>
                      </a:r>
                      <a:endParaRPr lang="ar-IQ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173779"/>
                  </a:ext>
                </a:extLst>
              </a:tr>
              <a:tr h="614257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recommended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All newborns should be given 1 mg of vitamin K</a:t>
                      </a:r>
                    </a:p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intramuscularly after birth (i.e. after the first hour by</a:t>
                      </a:r>
                    </a:p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which the infant should already be in skin-to-skin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contact with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mother and breastfeeding should already be</a:t>
                      </a:r>
                    </a:p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initiated).</a:t>
                      </a:r>
                      <a:endParaRPr lang="ar-IQ" sz="1200" dirty="0" smtClean="0"/>
                    </a:p>
                    <a:p>
                      <a:pPr rtl="1"/>
                      <a:endParaRPr lang="ar-IQ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Haemorrhagic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disease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prophylaxis using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vitamin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372367"/>
                  </a:ext>
                </a:extLst>
              </a:tr>
              <a:tr h="614257"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recommened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Bathing should be delayed until 24 hours after birth.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If this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 not possible due to cultural reasons, bathing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should be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delayed for at least six hours. Appropriate clothing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the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baby for ambient temperature is recommended.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This means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one to two layers of clothes more than adults,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use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hats/caps. The mother and baby should not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 separated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should stay in the same room 24 hours 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day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ar-IQ" sz="1200" dirty="0" smtClean="0"/>
                    </a:p>
                    <a:p>
                      <a:pPr rtl="1"/>
                      <a:endParaRPr lang="ar-IQ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Bathing and other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immediate postnatal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care of the newborn</a:t>
                      </a:r>
                    </a:p>
                    <a:p>
                      <a:endParaRPr lang="ar-IQ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068824"/>
                  </a:ext>
                </a:extLst>
              </a:tr>
              <a:tr h="614257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682792"/>
                  </a:ext>
                </a:extLst>
              </a:tr>
              <a:tr h="614257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146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2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Warm and clean room</a:t>
            </a:r>
          </a:p>
          <a:p>
            <a:r>
              <a:rPr lang="en-US" dirty="0"/>
              <a:t>Sufficient examination tables or beds with clean</a:t>
            </a:r>
          </a:p>
          <a:p>
            <a:r>
              <a:rPr lang="en-US" dirty="0"/>
              <a:t>linens</a:t>
            </a:r>
          </a:p>
          <a:p>
            <a:r>
              <a:rPr lang="en-US" dirty="0"/>
              <a:t>Light source</a:t>
            </a:r>
          </a:p>
          <a:p>
            <a:r>
              <a:rPr lang="en-US" dirty="0"/>
              <a:t>Heat source</a:t>
            </a:r>
          </a:p>
          <a:p>
            <a:r>
              <a:rPr lang="en-US" dirty="0"/>
              <a:t>Clean and accessible bathrooms for the use of</a:t>
            </a:r>
          </a:p>
          <a:p>
            <a:r>
              <a:rPr lang="en-US" dirty="0"/>
              <a:t>women in </a:t>
            </a:r>
            <a:r>
              <a:rPr lang="en-US" dirty="0" err="1"/>
              <a:t>labour</a:t>
            </a:r>
            <a:endParaRPr lang="en-US" dirty="0"/>
          </a:p>
          <a:p>
            <a:r>
              <a:rPr lang="en-US" dirty="0"/>
              <a:t>Curtains if more than one </a:t>
            </a:r>
            <a:r>
              <a:rPr lang="en-US" dirty="0" smtClean="0"/>
              <a:t>bed</a:t>
            </a:r>
          </a:p>
          <a:p>
            <a:r>
              <a:rPr lang="en-US" b="1" dirty="0"/>
              <a:t>Medication</a:t>
            </a:r>
          </a:p>
          <a:p>
            <a:r>
              <a:rPr lang="en-US" dirty="0"/>
              <a:t>Bag of IV fluids</a:t>
            </a:r>
          </a:p>
          <a:p>
            <a:r>
              <a:rPr lang="en-US" dirty="0"/>
              <a:t>Oxytocin</a:t>
            </a:r>
          </a:p>
          <a:p>
            <a:r>
              <a:rPr lang="en-US" dirty="0"/>
              <a:t>Injectable magnesium sulfate</a:t>
            </a:r>
          </a:p>
          <a:p>
            <a:r>
              <a:rPr lang="en-US" dirty="0"/>
              <a:t>Antibiotics</a:t>
            </a:r>
          </a:p>
          <a:p>
            <a:r>
              <a:rPr lang="en-US" dirty="0"/>
              <a:t>Antiretroviral</a:t>
            </a:r>
          </a:p>
          <a:p>
            <a:r>
              <a:rPr lang="en-US" dirty="0"/>
              <a:t>Antihypertensive</a:t>
            </a:r>
          </a:p>
          <a:p>
            <a:r>
              <a:rPr lang="en-US" dirty="0"/>
              <a:t>Analgesics</a:t>
            </a:r>
          </a:p>
          <a:p>
            <a:r>
              <a:rPr lang="en-US" dirty="0" err="1"/>
              <a:t>Anaesthetic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19251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0"/>
            <a:ext cx="11353800" cy="6720114"/>
          </a:xfrm>
        </p:spPr>
        <p:txBody>
          <a:bodyPr>
            <a:normAutofit/>
          </a:bodyPr>
          <a:lstStyle/>
          <a:p>
            <a:r>
              <a:rPr lang="en-US" b="1" dirty="0"/>
              <a:t>Hand washing</a:t>
            </a:r>
          </a:p>
          <a:p>
            <a:r>
              <a:rPr lang="en-US" dirty="0"/>
              <a:t>Clean water supply</a:t>
            </a:r>
          </a:p>
          <a:p>
            <a:r>
              <a:rPr lang="en-US" dirty="0"/>
              <a:t>Soap</a:t>
            </a:r>
          </a:p>
          <a:p>
            <a:r>
              <a:rPr lang="en-US" dirty="0"/>
              <a:t>Nail brush or stick</a:t>
            </a:r>
          </a:p>
          <a:p>
            <a:r>
              <a:rPr lang="en-US" dirty="0"/>
              <a:t>Clean towels</a:t>
            </a:r>
          </a:p>
          <a:p>
            <a:r>
              <a:rPr lang="en-US" dirty="0"/>
              <a:t>Alcohol-based hand </a:t>
            </a:r>
            <a:r>
              <a:rPr lang="en-US" dirty="0" smtClean="0"/>
              <a:t>rub</a:t>
            </a:r>
          </a:p>
          <a:p>
            <a:r>
              <a:rPr lang="en-US" b="1" dirty="0"/>
              <a:t>Equipment</a:t>
            </a:r>
          </a:p>
          <a:p>
            <a:r>
              <a:rPr lang="en-US" dirty="0"/>
              <a:t>Sphygmomanometer or other blood pressure</a:t>
            </a:r>
          </a:p>
          <a:p>
            <a:r>
              <a:rPr lang="en-US" dirty="0"/>
              <a:t>machine</a:t>
            </a:r>
          </a:p>
          <a:p>
            <a:r>
              <a:rPr lang="en-US" dirty="0"/>
              <a:t>Stethoscope</a:t>
            </a:r>
          </a:p>
          <a:p>
            <a:r>
              <a:rPr lang="en-US" dirty="0"/>
              <a:t>Body thermometer</a:t>
            </a:r>
          </a:p>
          <a:p>
            <a:r>
              <a:rPr lang="en-US" dirty="0"/>
              <a:t>Fetal stethoscope or Doppler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68625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8412163"/>
          </a:xfrm>
        </p:spPr>
        <p:txBody>
          <a:bodyPr>
            <a:normAutofit/>
          </a:bodyPr>
          <a:lstStyle/>
          <a:p>
            <a:r>
              <a:rPr lang="en-US" sz="1800" b="1" dirty="0"/>
              <a:t>Waste</a:t>
            </a:r>
          </a:p>
          <a:p>
            <a:r>
              <a:rPr lang="en-US" sz="1200" b="1" dirty="0"/>
              <a:t>Bucket for soiled pads and swabs</a:t>
            </a:r>
          </a:p>
          <a:p>
            <a:r>
              <a:rPr lang="en-US" sz="1200" b="1" dirty="0"/>
              <a:t>Receptacle for soiled linens</a:t>
            </a:r>
          </a:p>
          <a:p>
            <a:r>
              <a:rPr lang="en-US" sz="1200" b="1" dirty="0"/>
              <a:t>Container for sharps </a:t>
            </a:r>
            <a:r>
              <a:rPr lang="en-US" sz="1200" b="1" dirty="0" smtClean="0"/>
              <a:t>disposal</a:t>
            </a:r>
          </a:p>
          <a:p>
            <a:r>
              <a:rPr lang="en-US" sz="1200" b="1" dirty="0"/>
              <a:t>Sterilization</a:t>
            </a:r>
          </a:p>
          <a:p>
            <a:r>
              <a:rPr lang="en-US" sz="1200" b="1" dirty="0"/>
              <a:t>Instrument sterilizer</a:t>
            </a:r>
          </a:p>
          <a:p>
            <a:r>
              <a:rPr lang="en-US" sz="1200" b="1" dirty="0"/>
              <a:t>Jar for forceps</a:t>
            </a:r>
          </a:p>
          <a:p>
            <a:r>
              <a:rPr lang="en-US" sz="1200" b="1" dirty="0"/>
              <a:t>Vacuum </a:t>
            </a:r>
            <a:r>
              <a:rPr lang="en-US" sz="1200" b="1" dirty="0" err="1" smtClean="0"/>
              <a:t>extractor</a:t>
            </a:r>
            <a:r>
              <a:rPr lang="en-US" sz="1200" b="1" dirty="0" err="1"/>
              <a:t>Supplies</a:t>
            </a:r>
            <a:endParaRPr lang="en-US" sz="1200" b="1" dirty="0"/>
          </a:p>
          <a:p>
            <a:r>
              <a:rPr lang="en-US" sz="1200" b="1" dirty="0"/>
              <a:t>Gloves</a:t>
            </a:r>
          </a:p>
          <a:p>
            <a:r>
              <a:rPr lang="en-US" sz="1200" b="1" dirty="0"/>
              <a:t>Urinary catheter</a:t>
            </a:r>
          </a:p>
          <a:p>
            <a:r>
              <a:rPr lang="en-US" sz="1200" b="1" dirty="0"/>
              <a:t>Syringes and needles</a:t>
            </a:r>
          </a:p>
          <a:p>
            <a:r>
              <a:rPr lang="en-US" sz="1200" b="1" dirty="0"/>
              <a:t>Sterilized blade/scissors</a:t>
            </a:r>
          </a:p>
          <a:p>
            <a:r>
              <a:rPr lang="en-US" sz="1200" b="1" dirty="0"/>
              <a:t>IV tubing</a:t>
            </a:r>
          </a:p>
          <a:p>
            <a:r>
              <a:rPr lang="en-US" sz="1200" b="1" dirty="0"/>
              <a:t>Suture material for tear or episiotomy repair</a:t>
            </a:r>
          </a:p>
          <a:p>
            <a:r>
              <a:rPr lang="en-US" sz="1200" b="1" dirty="0"/>
              <a:t>Antiseptic solution (</a:t>
            </a:r>
            <a:r>
              <a:rPr lang="en-US" sz="1200" b="1" dirty="0" err="1"/>
              <a:t>iodophors</a:t>
            </a:r>
            <a:r>
              <a:rPr lang="en-US" sz="1200" b="1" dirty="0"/>
              <a:t> or chlorhexidine)</a:t>
            </a:r>
          </a:p>
          <a:p>
            <a:r>
              <a:rPr lang="en-US" sz="1200" b="1" dirty="0"/>
              <a:t>Spirit (70% alcohol)</a:t>
            </a:r>
          </a:p>
          <a:p>
            <a:r>
              <a:rPr lang="en-US" sz="1200" b="1" dirty="0"/>
              <a:t>Swabs</a:t>
            </a:r>
          </a:p>
          <a:p>
            <a:r>
              <a:rPr lang="en-US" sz="1200" b="1" dirty="0"/>
              <a:t>Bleach (chlorine-based compound)</a:t>
            </a:r>
          </a:p>
          <a:p>
            <a:r>
              <a:rPr lang="en-US" sz="1200" b="1" dirty="0"/>
              <a:t>Impregnated bed net</a:t>
            </a:r>
          </a:p>
          <a:p>
            <a:r>
              <a:rPr lang="en-US" sz="1200" b="1" dirty="0"/>
              <a:t>Urine dipsticks</a:t>
            </a:r>
          </a:p>
          <a:p>
            <a:r>
              <a:rPr lang="en-US" sz="1800" b="1" dirty="0"/>
              <a:t>Clamps</a:t>
            </a:r>
          </a:p>
          <a:p>
            <a:r>
              <a:rPr lang="en-US" sz="1800" b="1" dirty="0"/>
              <a:t>Oxygen cylinder/concentrator</a:t>
            </a:r>
            <a:endParaRPr lang="ar-IQ" sz="1800" b="1" dirty="0"/>
          </a:p>
        </p:txBody>
      </p:sp>
    </p:spTree>
    <p:extLst>
      <p:ext uri="{BB962C8B-B14F-4D97-AF65-F5344CB8AC3E}">
        <p14:creationId xmlns:p14="http://schemas.microsoft.com/office/powerpoint/2010/main" val="40623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</a:t>
            </a:r>
            <a:r>
              <a:rPr lang="en-US" b="1" dirty="0" err="1" smtClean="0">
                <a:solidFill>
                  <a:srgbClr val="FF0000"/>
                </a:solidFill>
              </a:rPr>
              <a:t>Labour</a:t>
            </a:r>
            <a:r>
              <a:rPr lang="en-US" b="1" dirty="0" smtClean="0">
                <a:solidFill>
                  <a:srgbClr val="FF0000"/>
                </a:solidFill>
              </a:rPr>
              <a:t> Care Guide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29" y="1219200"/>
            <a:ext cx="12061371" cy="5638799"/>
          </a:xfrm>
        </p:spPr>
        <p:txBody>
          <a:bodyPr>
            <a:normAutofit lnSpcReduction="10000"/>
          </a:bodyPr>
          <a:lstStyle/>
          <a:p>
            <a:r>
              <a:rPr lang="en-US" sz="5200" b="1" dirty="0" smtClean="0"/>
              <a:t>The </a:t>
            </a:r>
            <a:r>
              <a:rPr lang="en-US" sz="5200" b="1" dirty="0"/>
              <a:t>principal aims of the LCG are to:</a:t>
            </a:r>
          </a:p>
          <a:p>
            <a:r>
              <a:rPr lang="en-US" sz="2600" b="1" dirty="0">
                <a:cs typeface="+mj-cs"/>
              </a:rPr>
              <a:t>guide the monitoring and documentation of the well-being of women and babies and the</a:t>
            </a:r>
          </a:p>
          <a:p>
            <a:r>
              <a:rPr lang="en-US" sz="2600" b="1" dirty="0">
                <a:cs typeface="+mj-cs"/>
              </a:rPr>
              <a:t>progress of </a:t>
            </a:r>
            <a:r>
              <a:rPr lang="en-US" sz="2600" b="1" dirty="0" err="1">
                <a:cs typeface="+mj-cs"/>
              </a:rPr>
              <a:t>labour</a:t>
            </a:r>
            <a:endParaRPr lang="en-US" sz="2600" b="1" dirty="0">
              <a:cs typeface="+mj-cs"/>
            </a:endParaRPr>
          </a:p>
          <a:p>
            <a:r>
              <a:rPr lang="en-US" sz="2600" b="1" dirty="0">
                <a:cs typeface="+mj-cs"/>
              </a:rPr>
              <a:t>guide skilled health personnel to offer supportive care throughout </a:t>
            </a:r>
            <a:r>
              <a:rPr lang="en-US" sz="2600" b="1" dirty="0" err="1">
                <a:cs typeface="+mj-cs"/>
              </a:rPr>
              <a:t>labour</a:t>
            </a:r>
            <a:r>
              <a:rPr lang="en-US" sz="2600" b="1" dirty="0">
                <a:cs typeface="+mj-cs"/>
              </a:rPr>
              <a:t> to ensure a</a:t>
            </a:r>
          </a:p>
          <a:p>
            <a:pPr marL="0" indent="0">
              <a:buNone/>
            </a:pPr>
            <a:r>
              <a:rPr lang="en-US" sz="2600" b="1" dirty="0" smtClean="0">
                <a:cs typeface="+mj-cs"/>
              </a:rPr>
              <a:t>      positive </a:t>
            </a:r>
            <a:r>
              <a:rPr lang="en-US" sz="2600" b="1" dirty="0">
                <a:cs typeface="+mj-cs"/>
              </a:rPr>
              <a:t>childbirth experience for women</a:t>
            </a:r>
          </a:p>
          <a:p>
            <a:r>
              <a:rPr lang="en-US" sz="2600" b="1" dirty="0">
                <a:cs typeface="+mj-cs"/>
              </a:rPr>
              <a:t>assist skilled health personnel to promptly identify and address emerging </a:t>
            </a:r>
            <a:r>
              <a:rPr lang="en-US" sz="2600" b="1" dirty="0" err="1">
                <a:cs typeface="+mj-cs"/>
              </a:rPr>
              <a:t>labour</a:t>
            </a:r>
            <a:endParaRPr lang="en-US" sz="2600" b="1" dirty="0">
              <a:cs typeface="+mj-cs"/>
            </a:endParaRPr>
          </a:p>
          <a:p>
            <a:pPr marL="0" indent="0">
              <a:buNone/>
            </a:pPr>
            <a:r>
              <a:rPr lang="en-US" sz="2600" b="1" dirty="0" smtClean="0">
                <a:cs typeface="+mj-cs"/>
              </a:rPr>
              <a:t>     complications</a:t>
            </a:r>
            <a:r>
              <a:rPr lang="en-US" sz="2600" b="1" dirty="0">
                <a:cs typeface="+mj-cs"/>
              </a:rPr>
              <a:t>, by providing reference thresholds for </a:t>
            </a:r>
            <a:r>
              <a:rPr lang="en-US" sz="2600" b="1" dirty="0" err="1">
                <a:cs typeface="+mj-cs"/>
              </a:rPr>
              <a:t>labour</a:t>
            </a:r>
            <a:r>
              <a:rPr lang="en-US" sz="2600" b="1" dirty="0">
                <a:cs typeface="+mj-cs"/>
              </a:rPr>
              <a:t> observations that are intended</a:t>
            </a:r>
          </a:p>
          <a:p>
            <a:r>
              <a:rPr lang="en-US" sz="2600" b="1" dirty="0">
                <a:cs typeface="+mj-cs"/>
              </a:rPr>
              <a:t>to trigger reflection and specific action(s) if an abnormal observation is identified</a:t>
            </a:r>
          </a:p>
          <a:p>
            <a:r>
              <a:rPr lang="en-US" sz="2600" b="1" dirty="0">
                <a:cs typeface="+mj-cs"/>
              </a:rPr>
              <a:t>prevent unnecessary use of interventions in </a:t>
            </a:r>
            <a:r>
              <a:rPr lang="en-US" sz="2600" b="1" dirty="0" err="1">
                <a:cs typeface="+mj-cs"/>
              </a:rPr>
              <a:t>labour</a:t>
            </a:r>
            <a:endParaRPr lang="en-US" sz="2600" b="1" dirty="0">
              <a:cs typeface="+mj-cs"/>
            </a:endParaRPr>
          </a:p>
          <a:p>
            <a:r>
              <a:rPr lang="en-US" sz="2600" b="1" dirty="0">
                <a:cs typeface="+mj-cs"/>
              </a:rPr>
              <a:t>support audit and quality improvement of </a:t>
            </a:r>
            <a:r>
              <a:rPr lang="en-US" sz="2600" b="1" dirty="0" err="1">
                <a:cs typeface="+mj-cs"/>
              </a:rPr>
              <a:t>labour</a:t>
            </a:r>
            <a:r>
              <a:rPr lang="en-US" sz="2600" b="1" dirty="0">
                <a:cs typeface="+mj-cs"/>
              </a:rPr>
              <a:t> management.</a:t>
            </a:r>
            <a:endParaRPr lang="ar-IQ" sz="26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682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en-US" sz="8800" b="1" dirty="0" smtClean="0">
                <a:solidFill>
                  <a:srgbClr val="0070C0"/>
                </a:solidFill>
                <a:cs typeface="+mj-cs"/>
              </a:rPr>
              <a:t>THANK YOU</a:t>
            </a:r>
            <a:endParaRPr lang="ar-IQ" sz="8800" b="1" dirty="0">
              <a:solidFill>
                <a:srgbClr val="0070C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960956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0" y="-653144"/>
            <a:ext cx="13701486" cy="808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9943" y="0"/>
            <a:ext cx="12496799" cy="84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3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12800" y="0"/>
            <a:ext cx="13004800" cy="84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2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80901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1600"/>
            <a:ext cx="12192000" cy="719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2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whom should the LCG be used?</a:t>
            </a:r>
            <a:br>
              <a:rPr lang="en-US" dirty="0" smtClean="0"/>
            </a:b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  <a:cs typeface="+mj-cs"/>
              </a:rPr>
              <a:t>The </a:t>
            </a:r>
            <a:r>
              <a:rPr lang="en-US" b="1" dirty="0">
                <a:solidFill>
                  <a:srgbClr val="0070C0"/>
                </a:solidFill>
                <a:cs typeface="+mj-cs"/>
              </a:rPr>
              <a:t>LCG has been designed for the care of women and their babies during </a:t>
            </a:r>
            <a:r>
              <a:rPr lang="en-US" b="1" dirty="0" err="1">
                <a:solidFill>
                  <a:srgbClr val="0070C0"/>
                </a:solidFill>
                <a:cs typeface="+mj-cs"/>
              </a:rPr>
              <a:t>labour</a:t>
            </a:r>
            <a:r>
              <a:rPr lang="en-US" b="1" dirty="0">
                <a:solidFill>
                  <a:srgbClr val="0070C0"/>
                </a:solidFill>
                <a:cs typeface="+mj-cs"/>
              </a:rPr>
              <a:t> </a:t>
            </a:r>
            <a:r>
              <a:rPr lang="en-US" b="1" dirty="0" smtClean="0">
                <a:solidFill>
                  <a:srgbClr val="0070C0"/>
                </a:solidFill>
                <a:cs typeface="+mj-cs"/>
              </a:rPr>
              <a:t>and childbirth</a:t>
            </a:r>
            <a:r>
              <a:rPr lang="en-US" b="1" dirty="0">
                <a:solidFill>
                  <a:srgbClr val="0070C0"/>
                </a:solidFill>
                <a:cs typeface="+mj-cs"/>
              </a:rPr>
              <a:t>. It includes assessments and observations that are essential for the care of </a:t>
            </a:r>
            <a:r>
              <a:rPr lang="en-US" b="1" dirty="0" smtClean="0">
                <a:solidFill>
                  <a:srgbClr val="0070C0"/>
                </a:solidFill>
                <a:cs typeface="+mj-cs"/>
              </a:rPr>
              <a:t>all pregnant </a:t>
            </a:r>
            <a:r>
              <a:rPr lang="en-US" b="1" dirty="0">
                <a:solidFill>
                  <a:srgbClr val="0070C0"/>
                </a:solidFill>
                <a:cs typeface="+mj-cs"/>
              </a:rPr>
              <a:t>women, regardless of their risk status. However, the LCG was primarily </a:t>
            </a:r>
            <a:r>
              <a:rPr lang="en-US" b="1" dirty="0" smtClean="0">
                <a:solidFill>
                  <a:srgbClr val="0070C0"/>
                </a:solidFill>
                <a:cs typeface="+mj-cs"/>
              </a:rPr>
              <a:t>designed to </a:t>
            </a:r>
            <a:r>
              <a:rPr lang="en-US" b="1" dirty="0">
                <a:solidFill>
                  <a:srgbClr val="0070C0"/>
                </a:solidFill>
                <a:cs typeface="+mj-cs"/>
              </a:rPr>
              <a:t>be used for the care of apparently healthy pregnant women and their babies (i.e. </a:t>
            </a:r>
            <a:r>
              <a:rPr lang="en-US" b="1" dirty="0" smtClean="0">
                <a:solidFill>
                  <a:srgbClr val="0070C0"/>
                </a:solidFill>
                <a:cs typeface="+mj-cs"/>
              </a:rPr>
              <a:t>women with </a:t>
            </a:r>
            <a:r>
              <a:rPr lang="en-US" b="1" dirty="0">
                <a:solidFill>
                  <a:srgbClr val="0070C0"/>
                </a:solidFill>
                <a:cs typeface="+mj-cs"/>
              </a:rPr>
              <a:t>low-risk pregnancies). </a:t>
            </a:r>
            <a:endParaRPr lang="en-US" b="1" dirty="0" smtClean="0">
              <a:solidFill>
                <a:srgbClr val="0070C0"/>
              </a:solidFill>
              <a:cs typeface="+mj-cs"/>
            </a:endParaRP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  <a:cs typeface="+mj-cs"/>
              </a:rPr>
              <a:t>Women </a:t>
            </a:r>
            <a:r>
              <a:rPr lang="en-US" b="1" dirty="0">
                <a:solidFill>
                  <a:srgbClr val="FF0000"/>
                </a:solidFill>
                <a:cs typeface="+mj-cs"/>
              </a:rPr>
              <a:t>at high risk of developing </a:t>
            </a:r>
            <a:r>
              <a:rPr lang="en-US" b="1" dirty="0" err="1">
                <a:solidFill>
                  <a:srgbClr val="FF0000"/>
                </a:solidFill>
                <a:cs typeface="+mj-cs"/>
              </a:rPr>
              <a:t>labour</a:t>
            </a:r>
            <a:r>
              <a:rPr lang="en-US" b="1" dirty="0">
                <a:solidFill>
                  <a:srgbClr val="FF0000"/>
                </a:solidFill>
                <a:cs typeface="+mj-cs"/>
              </a:rPr>
              <a:t> complications may</a:t>
            </a:r>
          </a:p>
          <a:p>
            <a:r>
              <a:rPr lang="en-US" b="1" dirty="0">
                <a:solidFill>
                  <a:srgbClr val="FF0000"/>
                </a:solidFill>
                <a:cs typeface="+mj-cs"/>
              </a:rPr>
              <a:t>require additional specialized monitoring and care</a:t>
            </a:r>
            <a:endParaRPr lang="ar-IQ" b="1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881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When should the LCG be initiated?</a:t>
            </a:r>
          </a:p>
          <a:p>
            <a:r>
              <a:rPr lang="en-US" dirty="0"/>
              <a:t>When women have entered the active phase of the first stage of </a:t>
            </a:r>
            <a:r>
              <a:rPr lang="en-US" dirty="0" err="1"/>
              <a:t>labour</a:t>
            </a:r>
            <a:r>
              <a:rPr lang="en-US" dirty="0"/>
              <a:t> (i.e. </a:t>
            </a:r>
            <a:r>
              <a:rPr lang="en-US" dirty="0" smtClean="0"/>
              <a:t>cervical  dilatation </a:t>
            </a:r>
            <a:r>
              <a:rPr lang="en-US" dirty="0"/>
              <a:t>of 5 cm or more).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Where should the LCG be used?</a:t>
            </a:r>
          </a:p>
          <a:p>
            <a:r>
              <a:rPr lang="en-US" dirty="0"/>
              <a:t>The LCG is designed for use at all levels of care in health facilities.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7086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LCG</a:t>
            </a:r>
            <a:br>
              <a:rPr lang="en-US" dirty="0" smtClean="0"/>
            </a:b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dirty="0"/>
              <a:t>LCG has </a:t>
            </a:r>
            <a:r>
              <a:rPr lang="en-US" dirty="0">
                <a:solidFill>
                  <a:srgbClr val="FF0000"/>
                </a:solidFill>
              </a:rPr>
              <a:t>seven sections, </a:t>
            </a:r>
            <a:r>
              <a:rPr lang="en-US" dirty="0"/>
              <a:t>which were adapted from the previous </a:t>
            </a:r>
            <a:r>
              <a:rPr lang="en-US" dirty="0" err="1"/>
              <a:t>partograph</a:t>
            </a:r>
            <a:r>
              <a:rPr lang="en-US" dirty="0"/>
              <a:t> </a:t>
            </a:r>
            <a:r>
              <a:rPr lang="en-US" dirty="0" smtClean="0"/>
              <a:t>design:</a:t>
            </a:r>
            <a:endParaRPr lang="en-US" dirty="0"/>
          </a:p>
          <a:p>
            <a:r>
              <a:rPr lang="en-US" dirty="0"/>
              <a:t>1. Identifying information and </a:t>
            </a:r>
            <a:r>
              <a:rPr lang="en-US" dirty="0" err="1"/>
              <a:t>labour</a:t>
            </a:r>
            <a:r>
              <a:rPr lang="en-US" dirty="0"/>
              <a:t> characteristics at admission</a:t>
            </a:r>
          </a:p>
          <a:p>
            <a:r>
              <a:rPr lang="en-US" dirty="0"/>
              <a:t>2. Supportive care</a:t>
            </a:r>
          </a:p>
          <a:p>
            <a:r>
              <a:rPr lang="en-US" dirty="0"/>
              <a:t>3. Care of the baby</a:t>
            </a:r>
          </a:p>
          <a:p>
            <a:r>
              <a:rPr lang="en-US" dirty="0"/>
              <a:t>4. Care of the woman</a:t>
            </a:r>
          </a:p>
          <a:p>
            <a:r>
              <a:rPr lang="en-US" dirty="0"/>
              <a:t>5. </a:t>
            </a:r>
            <a:r>
              <a:rPr lang="en-US" dirty="0" err="1"/>
              <a:t>Labour</a:t>
            </a:r>
            <a:r>
              <a:rPr lang="en-US" dirty="0"/>
              <a:t> progress</a:t>
            </a:r>
          </a:p>
          <a:p>
            <a:r>
              <a:rPr lang="en-US" dirty="0"/>
              <a:t>6. Medication</a:t>
            </a:r>
          </a:p>
          <a:p>
            <a:r>
              <a:rPr lang="en-US" dirty="0"/>
              <a:t>7. Shared decision-making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6133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to use the </a:t>
            </a:r>
            <a:r>
              <a:rPr lang="en-US" b="1" dirty="0" err="1"/>
              <a:t>Labour</a:t>
            </a:r>
            <a:r>
              <a:rPr lang="en-US" b="1" dirty="0"/>
              <a:t> Care Guide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  <a:cs typeface="+mj-cs"/>
              </a:rPr>
              <a:t>Assess</a:t>
            </a:r>
            <a:r>
              <a:rPr lang="en-US" b="1" dirty="0" smtClean="0">
                <a:cs typeface="+mj-cs"/>
              </a:rPr>
              <a:t> (assess the well-being of woman and her baby, and progress of </a:t>
            </a:r>
            <a:r>
              <a:rPr lang="en-US" b="1" dirty="0" err="1" smtClean="0">
                <a:cs typeface="+mj-cs"/>
              </a:rPr>
              <a:t>labour</a:t>
            </a:r>
            <a:r>
              <a:rPr lang="en-US" b="1" dirty="0" smtClean="0">
                <a:cs typeface="+mj-cs"/>
              </a:rPr>
              <a:t>)</a:t>
            </a:r>
          </a:p>
          <a:p>
            <a:r>
              <a:rPr lang="en-US" b="1" dirty="0" smtClean="0">
                <a:solidFill>
                  <a:srgbClr val="FF0000"/>
                </a:solidFill>
                <a:cs typeface="+mj-cs"/>
              </a:rPr>
              <a:t>Record</a:t>
            </a:r>
            <a:r>
              <a:rPr lang="en-US" b="1" dirty="0" smtClean="0">
                <a:cs typeface="+mj-cs"/>
              </a:rPr>
              <a:t> (document </a:t>
            </a:r>
            <a:r>
              <a:rPr lang="en-US" b="1" dirty="0" err="1" smtClean="0">
                <a:cs typeface="+mj-cs"/>
              </a:rPr>
              <a:t>labour</a:t>
            </a:r>
            <a:r>
              <a:rPr lang="en-US" b="1" dirty="0" smtClean="0">
                <a:cs typeface="+mj-cs"/>
              </a:rPr>
              <a:t> observations)</a:t>
            </a:r>
          </a:p>
          <a:p>
            <a:r>
              <a:rPr lang="en-US" b="1" dirty="0" smtClean="0">
                <a:solidFill>
                  <a:srgbClr val="FF0000"/>
                </a:solidFill>
                <a:cs typeface="+mj-cs"/>
              </a:rPr>
              <a:t>Check reference threshold </a:t>
            </a:r>
            <a:r>
              <a:rPr lang="en-US" b="1" dirty="0" smtClean="0">
                <a:cs typeface="+mj-cs"/>
              </a:rPr>
              <a:t>(compare </a:t>
            </a:r>
            <a:r>
              <a:rPr lang="en-US" b="1" dirty="0" err="1" smtClean="0">
                <a:cs typeface="+mj-cs"/>
              </a:rPr>
              <a:t>labour</a:t>
            </a:r>
            <a:r>
              <a:rPr lang="en-US" b="1" dirty="0" smtClean="0">
                <a:cs typeface="+mj-cs"/>
              </a:rPr>
              <a:t> observations with reference values in the “Alert” column)</a:t>
            </a:r>
          </a:p>
          <a:p>
            <a:r>
              <a:rPr lang="en-US" b="1" dirty="0" smtClean="0">
                <a:solidFill>
                  <a:srgbClr val="FF0000"/>
                </a:solidFill>
                <a:cs typeface="+mj-cs"/>
              </a:rPr>
              <a:t>Plan</a:t>
            </a:r>
            <a:r>
              <a:rPr lang="en-US" b="1" dirty="0" smtClean="0">
                <a:cs typeface="+mj-cs"/>
              </a:rPr>
              <a:t> (decide whether and what interventions are required, in consultation with the</a:t>
            </a:r>
          </a:p>
          <a:p>
            <a:r>
              <a:rPr lang="en-US" b="1" dirty="0" smtClean="0">
                <a:cs typeface="+mj-cs"/>
              </a:rPr>
              <a:t>woman, and document accordingly).</a:t>
            </a:r>
          </a:p>
          <a:p>
            <a:r>
              <a:rPr lang="en-US" b="1" dirty="0" smtClean="0">
                <a:solidFill>
                  <a:srgbClr val="002060"/>
                </a:solidFill>
                <a:cs typeface="+mj-cs"/>
              </a:rPr>
              <a:t> </a:t>
            </a:r>
            <a:r>
              <a:rPr lang="en-US" b="1" dirty="0">
                <a:solidFill>
                  <a:srgbClr val="002060"/>
                </a:solidFill>
                <a:cs typeface="+mj-cs"/>
              </a:rPr>
              <a:t>It is important for health-care providers to prospectively monitor the wellbeing</a:t>
            </a:r>
          </a:p>
          <a:p>
            <a:r>
              <a:rPr lang="en-US" b="1" dirty="0">
                <a:solidFill>
                  <a:srgbClr val="002060"/>
                </a:solidFill>
                <a:cs typeface="+mj-cs"/>
              </a:rPr>
              <a:t>of women and babies and the progression of </a:t>
            </a:r>
            <a:r>
              <a:rPr lang="en-US" b="1" dirty="0" err="1">
                <a:solidFill>
                  <a:srgbClr val="002060"/>
                </a:solidFill>
                <a:cs typeface="+mj-cs"/>
              </a:rPr>
              <a:t>labour</a:t>
            </a:r>
            <a:r>
              <a:rPr lang="en-US" b="1" dirty="0">
                <a:solidFill>
                  <a:srgbClr val="002060"/>
                </a:solidFill>
                <a:cs typeface="+mj-cs"/>
              </a:rPr>
              <a:t>, and to apply the</a:t>
            </a:r>
          </a:p>
          <a:p>
            <a:r>
              <a:rPr lang="en-US" b="1" dirty="0">
                <a:solidFill>
                  <a:srgbClr val="002060"/>
                </a:solidFill>
                <a:cs typeface="+mj-cs"/>
              </a:rPr>
              <a:t>Assess </a:t>
            </a:r>
            <a:r>
              <a:rPr lang="en-US" b="1" dirty="0" smtClean="0">
                <a:solidFill>
                  <a:srgbClr val="002060"/>
                </a:solidFill>
                <a:cs typeface="+mj-cs"/>
              </a:rPr>
              <a:t>, </a:t>
            </a:r>
            <a:r>
              <a:rPr lang="en-US" b="1" dirty="0">
                <a:solidFill>
                  <a:srgbClr val="002060"/>
                </a:solidFill>
                <a:cs typeface="+mj-cs"/>
              </a:rPr>
              <a:t>Record </a:t>
            </a:r>
            <a:r>
              <a:rPr lang="en-US" b="1" dirty="0" smtClean="0">
                <a:solidFill>
                  <a:srgbClr val="002060"/>
                </a:solidFill>
                <a:cs typeface="+mj-cs"/>
              </a:rPr>
              <a:t>, </a:t>
            </a:r>
            <a:r>
              <a:rPr lang="en-US" b="1" dirty="0">
                <a:solidFill>
                  <a:srgbClr val="002060"/>
                </a:solidFill>
                <a:cs typeface="+mj-cs"/>
              </a:rPr>
              <a:t>Check </a:t>
            </a:r>
            <a:r>
              <a:rPr lang="en-US" b="1" dirty="0" smtClean="0">
                <a:solidFill>
                  <a:srgbClr val="002060"/>
                </a:solidFill>
                <a:cs typeface="+mj-cs"/>
              </a:rPr>
              <a:t>,Plan, </a:t>
            </a:r>
            <a:r>
              <a:rPr lang="en-US" b="1" dirty="0">
                <a:solidFill>
                  <a:srgbClr val="002060"/>
                </a:solidFill>
                <a:cs typeface="+mj-cs"/>
              </a:rPr>
              <a:t>process at each assessment throughout </a:t>
            </a:r>
            <a:r>
              <a:rPr lang="en-US" b="1" dirty="0" err="1">
                <a:solidFill>
                  <a:srgbClr val="002060"/>
                </a:solidFill>
                <a:cs typeface="+mj-cs"/>
              </a:rPr>
              <a:t>labour</a:t>
            </a:r>
            <a:r>
              <a:rPr lang="en-US" b="1" dirty="0">
                <a:solidFill>
                  <a:srgbClr val="002060"/>
                </a:solidFill>
                <a:cs typeface="+mj-cs"/>
              </a:rPr>
              <a:t>.</a:t>
            </a:r>
            <a:endParaRPr lang="en-US" b="1" dirty="0" smtClean="0">
              <a:solidFill>
                <a:srgbClr val="002060"/>
              </a:solidFill>
              <a:cs typeface="+mj-cs"/>
            </a:endParaRPr>
          </a:p>
          <a:p>
            <a:endParaRPr lang="ar-IQ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974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55669" cy="6858000"/>
          </a:xfrm>
        </p:spPr>
      </p:pic>
    </p:spTree>
    <p:extLst>
      <p:ext uri="{BB962C8B-B14F-4D97-AF65-F5344CB8AC3E}">
        <p14:creationId xmlns:p14="http://schemas.microsoft.com/office/powerpoint/2010/main" val="17208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2207</Words>
  <Application>Microsoft Office PowerPoint</Application>
  <PresentationFormat>Widescreen</PresentationFormat>
  <Paragraphs>282</Paragraphs>
  <Slides>45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Office Theme</vt:lpstr>
      <vt:lpstr>WHO Labour Care Guide</vt:lpstr>
      <vt:lpstr>Introduction</vt:lpstr>
      <vt:lpstr>PowerPoint Presentation</vt:lpstr>
      <vt:lpstr>The Labour Care Guide </vt:lpstr>
      <vt:lpstr>For whom should the LCG be used? </vt:lpstr>
      <vt:lpstr>PowerPoint Presentation</vt:lpstr>
      <vt:lpstr>Structure of the LCG </vt:lpstr>
      <vt:lpstr>How to use the Labour Care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list of recommendations on intrapartum care for for a positive childbirth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Third stage of labour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Labour Care Guide</dc:title>
  <dc:creator>SAMSUNG</dc:creator>
  <cp:lastModifiedBy>SAMSUNG</cp:lastModifiedBy>
  <cp:revision>35</cp:revision>
  <dcterms:created xsi:type="dcterms:W3CDTF">2021-08-06T18:25:07Z</dcterms:created>
  <dcterms:modified xsi:type="dcterms:W3CDTF">2021-08-17T19:30:03Z</dcterms:modified>
</cp:coreProperties>
</file>